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15" r:id="rId4"/>
  </p:sldMasterIdLst>
  <p:notesMasterIdLst>
    <p:notesMasterId r:id="rId27"/>
  </p:notesMasterIdLst>
  <p:handoutMasterIdLst>
    <p:handoutMasterId r:id="rId28"/>
  </p:handoutMasterIdLst>
  <p:sldIdLst>
    <p:sldId id="328" r:id="rId5"/>
    <p:sldId id="329" r:id="rId6"/>
    <p:sldId id="348" r:id="rId7"/>
    <p:sldId id="330" r:id="rId8"/>
    <p:sldId id="331" r:id="rId9"/>
    <p:sldId id="332" r:id="rId10"/>
    <p:sldId id="333" r:id="rId11"/>
    <p:sldId id="349"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Graphik" panose="020B0503030202060203" pitchFamily="34" charset="0"/>
      <p:regular r:id="rId33"/>
      <p:bold r:id="rId34"/>
      <p:italic r:id="rId35"/>
      <p:boldItalic r:id="rId36"/>
    </p:embeddedFont>
    <p:embeddedFont>
      <p:font typeface="Graphik Black" panose="020B0A03030202060203" pitchFamily="34" charset="0"/>
      <p:bold r:id="rId37"/>
      <p:boldItalic r:id="rId38"/>
    </p:embeddedFont>
    <p:embeddedFont>
      <p:font typeface="Segoe UI" panose="020B0502040204020203" pitchFamily="34"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040" userDrawn="1">
          <p15:clr>
            <a:srgbClr val="A4A3A4"/>
          </p15:clr>
        </p15:guide>
        <p15:guide id="3" pos="2640"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00"/>
    <a:srgbClr val="460098"/>
    <a:srgbClr val="BC00FF"/>
    <a:srgbClr val="E4E4E4"/>
    <a:srgbClr val="F4F4F4"/>
    <a:srgbClr val="940008"/>
    <a:srgbClr val="FF0000"/>
    <a:srgbClr val="70E6E1"/>
    <a:srgbClr val="FFCCCC"/>
    <a:srgbClr val="D8D8D8"/>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3" autoAdjust="0"/>
    <p:restoredTop sz="79971" autoAdjust="0"/>
  </p:normalViewPr>
  <p:slideViewPr>
    <p:cSldViewPr>
      <p:cViewPr varScale="1">
        <p:scale>
          <a:sx n="73" d="100"/>
          <a:sy n="73" d="100"/>
        </p:scale>
        <p:origin x="1290" y="54"/>
      </p:cViewPr>
      <p:guideLst>
        <p:guide pos="5040"/>
        <p:guide pos="2640"/>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50" d="100"/>
          <a:sy n="50" d="100"/>
        </p:scale>
        <p:origin x="2574" y="18"/>
      </p:cViewPr>
      <p:guideLst/>
    </p:cSldViewPr>
  </p:notes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ejas, Franklin R." userId="15ff70f9-a488-418b-8ac8-4829c621e219" providerId="ADAL" clId="{09DBB568-4F7E-41EA-A559-5917100CAC29}"/>
    <pc:docChg chg="modSld">
      <pc:chgData name="Parejas, Franklin R." userId="15ff70f9-a488-418b-8ac8-4829c621e219" providerId="ADAL" clId="{09DBB568-4F7E-41EA-A559-5917100CAC29}" dt="2019-02-18T02:25:34.638" v="1"/>
      <pc:docMkLst>
        <pc:docMk/>
      </pc:docMkLst>
      <pc:sldChg chg="modTransition">
        <pc:chgData name="Parejas, Franklin R." userId="15ff70f9-a488-418b-8ac8-4829c621e219" providerId="ADAL" clId="{09DBB568-4F7E-41EA-A559-5917100CAC29}" dt="2019-02-18T02:25:31.634" v="0"/>
        <pc:sldMkLst>
          <pc:docMk/>
          <pc:sldMk cId="243711542" sldId="344"/>
        </pc:sldMkLst>
      </pc:sldChg>
      <pc:sldChg chg="modTransition">
        <pc:chgData name="Parejas, Franklin R." userId="15ff70f9-a488-418b-8ac8-4829c621e219" providerId="ADAL" clId="{09DBB568-4F7E-41EA-A559-5917100CAC29}" dt="2019-02-18T02:25:34.638" v="1"/>
        <pc:sldMkLst>
          <pc:docMk/>
          <pc:sldMk cId="795287738" sldId="34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2/18/2019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2A009A-C4AC-4274-BCC6-35D100FBA777}" type="slidenum">
              <a:rPr lang="en-US"/>
              <a:pPr/>
              <a:t>1</a:t>
            </a:fld>
            <a:endParaRPr lang="en-US" dirty="0"/>
          </a:p>
        </p:txBody>
      </p:sp>
      <p:sp>
        <p:nvSpPr>
          <p:cNvPr id="45058" name="Rectangle 2"/>
          <p:cNvSpPr>
            <a:spLocks noGrp="1" noRot="1" noChangeAspect="1" noChangeArrowheads="1" noTextEdit="1"/>
          </p:cNvSpPr>
          <p:nvPr>
            <p:ph type="sldImg"/>
          </p:nvPr>
        </p:nvSpPr>
        <p:spPr>
          <a:xfrm>
            <a:off x="92075" y="744538"/>
            <a:ext cx="6615113" cy="3722687"/>
          </a:xfrm>
          <a:ln/>
        </p:spPr>
      </p:sp>
      <p:sp>
        <p:nvSpPr>
          <p:cNvPr id="45059" name="Rectangle 3"/>
          <p:cNvSpPr>
            <a:spLocks noGrp="1" noChangeArrowheads="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390537BA-9856-4466-9DAC-8C24BD0BD89A}" type="datetime1">
              <a:rPr lang="en-US" smtClean="0"/>
              <a:pPr/>
              <a:t>2/18/2019</a:t>
            </a:fld>
            <a:endParaRPr lang="en-US" dirty="0"/>
          </a:p>
        </p:txBody>
      </p:sp>
      <p:sp>
        <p:nvSpPr>
          <p:cNvPr id="6" name="Footer Placeholder 5"/>
          <p:cNvSpPr>
            <a:spLocks noGrp="1"/>
          </p:cNvSpPr>
          <p:nvPr>
            <p:ph type="ftr" sz="quarter" idx="11"/>
          </p:nvPr>
        </p:nvSpPr>
        <p:spPr/>
        <p:txBody>
          <a:bodyPr/>
          <a:lstStyle/>
          <a:p>
            <a:r>
              <a:rPr lang="en-US" dirty="0"/>
              <a:t>Copyright © 2009 Accenture All Rights Reserved.</a:t>
            </a:r>
          </a:p>
        </p:txBody>
      </p:sp>
      <p:sp>
        <p:nvSpPr>
          <p:cNvPr id="8" name="Header Placeholder 7"/>
          <p:cNvSpPr>
            <a:spLocks noGrp="1"/>
          </p:cNvSpPr>
          <p:nvPr>
            <p:ph type="hdr" sz="quarter" idx="12"/>
          </p:nvPr>
        </p:nvSpPr>
        <p:spPr/>
        <p:txBody>
          <a:bodyPr/>
          <a:lstStyle/>
          <a:p>
            <a:r>
              <a:rPr lang="en-US" dirty="0"/>
              <a:t>Quality &amp; Client Satisfaction</a:t>
            </a:r>
          </a:p>
        </p:txBody>
      </p:sp>
    </p:spTree>
    <p:extLst>
      <p:ext uri="{BB962C8B-B14F-4D97-AF65-F5344CB8AC3E}">
        <p14:creationId xmlns:p14="http://schemas.microsoft.com/office/powerpoint/2010/main" val="2915587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10</a:t>
            </a:fld>
            <a:endParaRPr lang="en-US" dirty="0"/>
          </a:p>
        </p:txBody>
      </p:sp>
    </p:spTree>
    <p:extLst>
      <p:ext uri="{BB962C8B-B14F-4D97-AF65-F5344CB8AC3E}">
        <p14:creationId xmlns:p14="http://schemas.microsoft.com/office/powerpoint/2010/main" val="21933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200" b="0" dirty="0">
                <a:latin typeface="Segoe UI" panose="020B0502040204020203" pitchFamily="34" charset="0"/>
                <a:ea typeface="Segoe UI" panose="020B0502040204020203" pitchFamily="34" charset="0"/>
                <a:cs typeface="Segoe UI" panose="020B0502040204020203" pitchFamily="34" charset="0"/>
              </a:rPr>
              <a:t>When developing a cartridge, it is recommended that Job DSL be used in favor of XML to write your Jenkins jobs. If your cartridge only uses Job DSL a cartridge can be loaded multiple times without having to create a new project. However, if your cartridge loads XML then the jobs will need to be removed in order to reload the cartridge.</a:t>
            </a:r>
          </a:p>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11</a:t>
            </a:fld>
            <a:endParaRPr lang="en-US" dirty="0"/>
          </a:p>
        </p:txBody>
      </p:sp>
    </p:spTree>
    <p:extLst>
      <p:ext uri="{BB962C8B-B14F-4D97-AF65-F5344CB8AC3E}">
        <p14:creationId xmlns:p14="http://schemas.microsoft.com/office/powerpoint/2010/main" val="3260805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12</a:t>
            </a:fld>
            <a:endParaRPr lang="en-US" dirty="0"/>
          </a:p>
        </p:txBody>
      </p:sp>
    </p:spTree>
    <p:extLst>
      <p:ext uri="{BB962C8B-B14F-4D97-AF65-F5344CB8AC3E}">
        <p14:creationId xmlns:p14="http://schemas.microsoft.com/office/powerpoint/2010/main" val="3420691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13</a:t>
            </a:fld>
            <a:endParaRPr lang="en-US" dirty="0"/>
          </a:p>
        </p:txBody>
      </p:sp>
    </p:spTree>
    <p:extLst>
      <p:ext uri="{BB962C8B-B14F-4D97-AF65-F5344CB8AC3E}">
        <p14:creationId xmlns:p14="http://schemas.microsoft.com/office/powerpoint/2010/main" val="424706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14</a:t>
            </a:fld>
            <a:endParaRPr lang="en-US" dirty="0"/>
          </a:p>
        </p:txBody>
      </p:sp>
    </p:spTree>
    <p:extLst>
      <p:ext uri="{BB962C8B-B14F-4D97-AF65-F5344CB8AC3E}">
        <p14:creationId xmlns:p14="http://schemas.microsoft.com/office/powerpoint/2010/main" val="13323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15</a:t>
            </a:fld>
            <a:endParaRPr lang="en-US" dirty="0"/>
          </a:p>
        </p:txBody>
      </p:sp>
    </p:spTree>
    <p:extLst>
      <p:ext uri="{BB962C8B-B14F-4D97-AF65-F5344CB8AC3E}">
        <p14:creationId xmlns:p14="http://schemas.microsoft.com/office/powerpoint/2010/main" val="304607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16</a:t>
            </a:fld>
            <a:endParaRPr lang="en-US" dirty="0"/>
          </a:p>
        </p:txBody>
      </p:sp>
    </p:spTree>
    <p:extLst>
      <p:ext uri="{BB962C8B-B14F-4D97-AF65-F5344CB8AC3E}">
        <p14:creationId xmlns:p14="http://schemas.microsoft.com/office/powerpoint/2010/main" val="380800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17</a:t>
            </a:fld>
            <a:endParaRPr lang="en-US" dirty="0"/>
          </a:p>
        </p:txBody>
      </p:sp>
    </p:spTree>
    <p:extLst>
      <p:ext uri="{BB962C8B-B14F-4D97-AF65-F5344CB8AC3E}">
        <p14:creationId xmlns:p14="http://schemas.microsoft.com/office/powerpoint/2010/main" val="421578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18</a:t>
            </a:fld>
            <a:endParaRPr lang="en-US" dirty="0"/>
          </a:p>
        </p:txBody>
      </p:sp>
    </p:spTree>
    <p:extLst>
      <p:ext uri="{BB962C8B-B14F-4D97-AF65-F5344CB8AC3E}">
        <p14:creationId xmlns:p14="http://schemas.microsoft.com/office/powerpoint/2010/main" val="2998706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19</a:t>
            </a:fld>
            <a:endParaRPr lang="en-US" dirty="0"/>
          </a:p>
        </p:txBody>
      </p:sp>
    </p:spTree>
    <p:extLst>
      <p:ext uri="{BB962C8B-B14F-4D97-AF65-F5344CB8AC3E}">
        <p14:creationId xmlns:p14="http://schemas.microsoft.com/office/powerpoint/2010/main" val="78736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2</a:t>
            </a:fld>
            <a:endParaRPr lang="en-US" dirty="0"/>
          </a:p>
        </p:txBody>
      </p:sp>
    </p:spTree>
    <p:extLst>
      <p:ext uri="{BB962C8B-B14F-4D97-AF65-F5344CB8AC3E}">
        <p14:creationId xmlns:p14="http://schemas.microsoft.com/office/powerpoint/2010/main" val="1055856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a:p>
            <a:pPr marL="0" indent="0">
              <a:buNone/>
            </a:pPr>
            <a:r>
              <a:rPr lang="en-US" baseline="0" dirty="0"/>
              <a:t>Virtual Private Cloud (VPC) enables to setup your own cloud infrastructure by configuring subnets, IP ranges, DMZ, DHCP configurations.</a:t>
            </a:r>
          </a:p>
          <a:p>
            <a:pPr marL="0" inden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US" dirty="0"/>
              <a:t>Elastic</a:t>
            </a:r>
            <a:r>
              <a:rPr lang="en-US" baseline="0" dirty="0"/>
              <a:t> Cloud Compute (EC2) provides virtual computing environments known as instances. Think of you as virtual computers.</a:t>
            </a:r>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20</a:t>
            </a:fld>
            <a:endParaRPr lang="en-US" dirty="0"/>
          </a:p>
        </p:txBody>
      </p:sp>
    </p:spTree>
    <p:extLst>
      <p:ext uri="{BB962C8B-B14F-4D97-AF65-F5344CB8AC3E}">
        <p14:creationId xmlns:p14="http://schemas.microsoft.com/office/powerpoint/2010/main" val="3345019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21</a:t>
            </a:fld>
            <a:endParaRPr lang="en-US" dirty="0"/>
          </a:p>
        </p:txBody>
      </p:sp>
    </p:spTree>
    <p:extLst>
      <p:ext uri="{BB962C8B-B14F-4D97-AF65-F5344CB8AC3E}">
        <p14:creationId xmlns:p14="http://schemas.microsoft.com/office/powerpoint/2010/main" val="3116994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22</a:t>
            </a:fld>
            <a:endParaRPr lang="en-US" dirty="0"/>
          </a:p>
        </p:txBody>
      </p:sp>
    </p:spTree>
    <p:extLst>
      <p:ext uri="{BB962C8B-B14F-4D97-AF65-F5344CB8AC3E}">
        <p14:creationId xmlns:p14="http://schemas.microsoft.com/office/powerpoint/2010/main" val="2141896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Developer</a:t>
            </a:r>
            <a:r>
              <a:rPr lang="en-US" baseline="0" dirty="0"/>
              <a:t> is the one that writes code for new  products, new features, security updates, and bug fixes.</a:t>
            </a:r>
          </a:p>
          <a:p>
            <a:r>
              <a:rPr lang="en-US" baseline="0" dirty="0"/>
              <a:t>Operations team  is responsible for maintaining and assuring the uptime of the production environments.</a:t>
            </a:r>
          </a:p>
          <a:p>
            <a:endParaRPr lang="en-US" baseline="0" dirty="0"/>
          </a:p>
          <a:p>
            <a:r>
              <a:rPr lang="en-US" dirty="0"/>
              <a:t>DevOps</a:t>
            </a:r>
            <a:r>
              <a:rPr lang="en-US" baseline="0" dirty="0"/>
              <a:t> integrates developers and operations teams in order to improve collaboration and productivity  by automating infrastructure, automating workflows and continuously measuring application performance.</a:t>
            </a:r>
            <a:endParaRPr lang="en-US" dirty="0"/>
          </a:p>
        </p:txBody>
      </p:sp>
      <p:sp>
        <p:nvSpPr>
          <p:cNvPr id="4" name="Slide Number Placeholder 3"/>
          <p:cNvSpPr>
            <a:spLocks noGrp="1"/>
          </p:cNvSpPr>
          <p:nvPr>
            <p:ph type="sldNum" sz="quarter" idx="10"/>
          </p:nvPr>
        </p:nvSpPr>
        <p:spPr/>
        <p:txBody>
          <a:bodyPr/>
          <a:lstStyle/>
          <a:p>
            <a:fld id="{FC33E967-89AD-416C-9A21-D256FA7AC0E9}" type="slidenum">
              <a:rPr lang="en-US" smtClean="0"/>
              <a:t>3</a:t>
            </a:fld>
            <a:endParaRPr lang="en-US"/>
          </a:p>
        </p:txBody>
      </p:sp>
    </p:spTree>
    <p:extLst>
      <p:ext uri="{BB962C8B-B14F-4D97-AF65-F5344CB8AC3E}">
        <p14:creationId xmlns:p14="http://schemas.microsoft.com/office/powerpoint/2010/main" val="380053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dirty="0"/>
              <a:t>Functionally, ADOP is a framework that glues together a suite of open source development tools and provides a really quick way of mobilizing software development projects in a consistent way, using a standard set of tools and processes (for example, Continuous Delivery). The framework can be configured for use for a particular technology using a ‘cartridge’. </a:t>
            </a:r>
          </a:p>
          <a:p>
            <a:pPr marL="342900" indent="-342900">
              <a:buFont typeface="Arial" panose="020B0604020202020204" pitchFamily="34" charset="0"/>
              <a:buChar char="•"/>
            </a:pPr>
            <a:endParaRPr lang="en-US" sz="1200" b="0" dirty="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b="0" dirty="0"/>
              <a:t>Technically, ADOP is a set of Docker-composed templates which provision a suite of DevOps tools. Cartridges are imported into the platform using Jenkins jobs embedded within the base Jenkins component. </a:t>
            </a:r>
            <a:endParaRPr lang="en-US" sz="1200" b="0" dirty="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4</a:t>
            </a:fld>
            <a:endParaRPr lang="en-US" dirty="0"/>
          </a:p>
        </p:txBody>
      </p:sp>
    </p:spTree>
    <p:extLst>
      <p:ext uri="{BB962C8B-B14F-4D97-AF65-F5344CB8AC3E}">
        <p14:creationId xmlns:p14="http://schemas.microsoft.com/office/powerpoint/2010/main" val="4373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The DevOps team at Accenture support a large number of diverse engagements, for typically large enterprise clients. Our goal is that a majority of our projects use a development process and pipeline that look something like this: </a:t>
            </a:r>
          </a:p>
          <a:p>
            <a:endParaRPr lang="en-US" sz="1200" kern="1200" dirty="0">
              <a:solidFill>
                <a:schemeClr val="tx1"/>
              </a:solidFill>
              <a:effectLst/>
              <a:latin typeface="Arial" charset="0"/>
              <a:ea typeface="+mn-ea"/>
              <a:cs typeface="+mn-cs"/>
            </a:endParaRPr>
          </a:p>
          <a:p>
            <a:endParaRPr lang="en-US" dirty="0"/>
          </a:p>
          <a:p>
            <a:r>
              <a:rPr lang="en-US" sz="1200" kern="1200" dirty="0">
                <a:solidFill>
                  <a:schemeClr val="tx1"/>
                </a:solidFill>
                <a:effectLst/>
                <a:latin typeface="Arial" charset="0"/>
                <a:ea typeface="+mn-ea"/>
                <a:cs typeface="+mn-cs"/>
              </a:rPr>
              <a:t>To do this well requires projects to both set up tooling and adopt appropriate working practices. If engagements can be encouraged to use DevOps from the outset, it’s far easier than trying to retrospectively apply these practices. This is where the DevOps platform gives us an edge—it not only swiftly stands up a project development environment which is already configured to use recommended practices with low-cost, rapid mobilization but also helps start the engagement on the right track to a DevOps-enabled delivery. </a:t>
            </a:r>
            <a:endParaRPr lang="en-US" dirty="0"/>
          </a:p>
          <a:p>
            <a:r>
              <a:rPr lang="en-US" sz="1200" kern="1200" dirty="0">
                <a:solidFill>
                  <a:schemeClr val="tx1"/>
                </a:solidFill>
                <a:effectLst/>
                <a:latin typeface="Arial" charset="0"/>
                <a:ea typeface="+mn-ea"/>
                <a:cs typeface="+mn-cs"/>
              </a:rPr>
              <a:t>Actually for Accenture, the objective is deeper than that. We want to be able to spin up a project development environment quickly; and also make it reflect our corporate (and now community) body of knowledge on how to best deliver a particular technology. We have a large number of engagements active at any one point, and we want to be able to bring the right assets to each engagement. </a:t>
            </a:r>
            <a:endParaRPr lang="en-US" dirty="0"/>
          </a:p>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5</a:t>
            </a:fld>
            <a:endParaRPr lang="en-US" dirty="0"/>
          </a:p>
        </p:txBody>
      </p:sp>
    </p:spTree>
    <p:extLst>
      <p:ext uri="{BB962C8B-B14F-4D97-AF65-F5344CB8AC3E}">
        <p14:creationId xmlns:p14="http://schemas.microsoft.com/office/powerpoint/2010/main" val="2014187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This is where cartridges come in; the idea being that a cartridge contains a reference application for a particular technology along with appropriate configuration for the chosen tools. The vision is that an ADOP cartridge may contain not just DevOps assets, but also those from other capabilities and also from industry segments (a great example is Accenture Video Solutions). </a:t>
            </a:r>
            <a:endParaRPr lang="en-US" dirty="0"/>
          </a:p>
          <a:p>
            <a:r>
              <a:rPr lang="en-US" sz="1200" kern="1200" dirty="0">
                <a:solidFill>
                  <a:schemeClr val="tx1"/>
                </a:solidFill>
                <a:effectLst/>
                <a:latin typeface="Arial" charset="0"/>
                <a:ea typeface="+mn-ea"/>
                <a:cs typeface="+mn-cs"/>
              </a:rPr>
              <a:t>Cartridges are currently a concept at Minimum Viable Product; and can contain </a:t>
            </a:r>
            <a:r>
              <a:rPr lang="en-US" sz="1200" kern="1200" dirty="0" err="1">
                <a:solidFill>
                  <a:schemeClr val="tx1"/>
                </a:solidFill>
                <a:effectLst/>
                <a:latin typeface="Arial" charset="0"/>
                <a:ea typeface="+mn-ea"/>
                <a:cs typeface="+mn-cs"/>
              </a:rPr>
              <a:t>git</a:t>
            </a:r>
            <a:r>
              <a:rPr lang="en-US" sz="1200" kern="1200" dirty="0">
                <a:solidFill>
                  <a:schemeClr val="tx1"/>
                </a:solidFill>
                <a:effectLst/>
                <a:latin typeface="Arial" charset="0"/>
                <a:ea typeface="+mn-ea"/>
                <a:cs typeface="+mn-cs"/>
              </a:rPr>
              <a:t> repositories and Jenkins configuration. The vision is that we would extend this to the full product set. </a:t>
            </a:r>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6</a:t>
            </a:fld>
            <a:endParaRPr lang="en-US" dirty="0"/>
          </a:p>
        </p:txBody>
      </p:sp>
    </p:spTree>
    <p:extLst>
      <p:ext uri="{BB962C8B-B14F-4D97-AF65-F5344CB8AC3E}">
        <p14:creationId xmlns:p14="http://schemas.microsoft.com/office/powerpoint/2010/main" val="20011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7</a:t>
            </a:fld>
            <a:endParaRPr lang="en-US" dirty="0"/>
          </a:p>
        </p:txBody>
      </p:sp>
    </p:spTree>
    <p:extLst>
      <p:ext uri="{BB962C8B-B14F-4D97-AF65-F5344CB8AC3E}">
        <p14:creationId xmlns:p14="http://schemas.microsoft.com/office/powerpoint/2010/main" val="3451509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33E967-89AD-416C-9A21-D256FA7AC0E9}" type="slidenum">
              <a:rPr lang="en-US" smtClean="0"/>
              <a:t>8</a:t>
            </a:fld>
            <a:endParaRPr lang="en-US"/>
          </a:p>
        </p:txBody>
      </p:sp>
    </p:spTree>
    <p:extLst>
      <p:ext uri="{BB962C8B-B14F-4D97-AF65-F5344CB8AC3E}">
        <p14:creationId xmlns:p14="http://schemas.microsoft.com/office/powerpoint/2010/main" val="178533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Products: Automotive, Industrial, Infrastructure &amp; Travel</a:t>
            </a:r>
            <a:endParaRPr lang="en-US" dirty="0"/>
          </a:p>
        </p:txBody>
      </p:sp>
      <p:sp>
        <p:nvSpPr>
          <p:cNvPr id="5" name="Date Placeholder 4"/>
          <p:cNvSpPr>
            <a:spLocks noGrp="1"/>
          </p:cNvSpPr>
          <p:nvPr>
            <p:ph type="dt" idx="11"/>
          </p:nvPr>
        </p:nvSpPr>
        <p:spPr/>
        <p:txBody>
          <a:bodyPr/>
          <a:lstStyle/>
          <a:p>
            <a:fld id="{EF0961F8-5312-4593-A8E0-89411A6E4F80}" type="datetime1">
              <a:rPr lang="en-US" smtClean="0"/>
              <a:pPr/>
              <a:t>2/18/2019</a:t>
            </a:fld>
            <a:endParaRPr lang="en-US" dirty="0"/>
          </a:p>
        </p:txBody>
      </p:sp>
      <p:sp>
        <p:nvSpPr>
          <p:cNvPr id="6" name="Footer Placeholder 5"/>
          <p:cNvSpPr>
            <a:spLocks noGrp="1"/>
          </p:cNvSpPr>
          <p:nvPr>
            <p:ph type="ftr" sz="quarter" idx="12"/>
          </p:nvPr>
        </p:nvSpPr>
        <p:spPr/>
        <p:txBody>
          <a:bodyPr/>
          <a:lstStyle/>
          <a:p>
            <a:r>
              <a:rPr lang="en-US"/>
              <a:t>Copyright © 2009 Accenture All Rights Reserved.</a:t>
            </a:r>
            <a:endParaRPr lang="en-US" dirty="0"/>
          </a:p>
        </p:txBody>
      </p:sp>
      <p:sp>
        <p:nvSpPr>
          <p:cNvPr id="7" name="Slide Number Placeholder 6"/>
          <p:cNvSpPr>
            <a:spLocks noGrp="1"/>
          </p:cNvSpPr>
          <p:nvPr>
            <p:ph type="sldNum" sz="quarter" idx="13"/>
          </p:nvPr>
        </p:nvSpPr>
        <p:spPr/>
        <p:txBody>
          <a:bodyPr/>
          <a:lstStyle/>
          <a:p>
            <a:fld id="{AA9165B6-BC07-4CA1-B14C-0486958E4CEE}" type="slidenum">
              <a:rPr lang="en-US" smtClean="0"/>
              <a:pPr/>
              <a:t>9</a:t>
            </a:fld>
            <a:endParaRPr lang="en-US" dirty="0"/>
          </a:p>
        </p:txBody>
      </p:sp>
    </p:spTree>
    <p:extLst>
      <p:ext uri="{BB962C8B-B14F-4D97-AF65-F5344CB8AC3E}">
        <p14:creationId xmlns:p14="http://schemas.microsoft.com/office/powerpoint/2010/main" val="781631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2050"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5668" y="-1"/>
            <a:ext cx="1222766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27" name="Parallelogram 2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9"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30"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28" name="Parallelogram 2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77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descr="shutterstock_156983879 (1)_alt.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1371600"/>
          </a:xfrm>
          <a:prstGeom prst="rect">
            <a:avLst/>
          </a:prstGeom>
        </p:spPr>
      </p:pic>
      <p:sp>
        <p:nvSpPr>
          <p:cNvPr id="2" name="Title 1"/>
          <p:cNvSpPr>
            <a:spLocks noGrp="1"/>
          </p:cNvSpPr>
          <p:nvPr>
            <p:ph type="title"/>
          </p:nvPr>
        </p:nvSpPr>
        <p:spPr>
          <a:xfrm>
            <a:off x="529415" y="129310"/>
            <a:ext cx="11173637" cy="1048138"/>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idx="1"/>
          </p:nvPr>
        </p:nvSpPr>
        <p:spPr>
          <a:xfrm>
            <a:off x="282511" y="1590806"/>
            <a:ext cx="11420540" cy="4777033"/>
          </a:xfrm>
        </p:spPr>
        <p:txBody>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D341B97A-378E-4F69-9D74-E5B0730D91FC}" type="slidenum">
              <a:rPr lang="en-US"/>
              <a:pPr/>
              <a:t>‹#›</a:t>
            </a:fld>
            <a:endParaRPr lang="en-US" dirty="0"/>
          </a:p>
        </p:txBody>
      </p:sp>
      <p:sp>
        <p:nvSpPr>
          <p:cNvPr id="5" name="Footer Placeholder 4"/>
          <p:cNvSpPr>
            <a:spLocks noGrp="1"/>
          </p:cNvSpPr>
          <p:nvPr>
            <p:ph type="ftr" sz="quarter" idx="11"/>
          </p:nvPr>
        </p:nvSpPr>
        <p:spPr>
          <a:xfrm>
            <a:off x="540000" y="6324600"/>
            <a:ext cx="5985933" cy="457200"/>
          </a:xfrm>
        </p:spPr>
        <p:txBody>
          <a:bodyPr/>
          <a:lstStyle>
            <a:lvl1pPr>
              <a:defRPr/>
            </a:lvl1pPr>
          </a:lstStyle>
          <a:p>
            <a:r>
              <a:rPr lang="en-US" dirty="0"/>
              <a:t>Copyright © 2015 Accenture All Rights Reserved.</a:t>
            </a:r>
          </a:p>
        </p:txBody>
      </p:sp>
    </p:spTree>
    <p:extLst>
      <p:ext uri="{BB962C8B-B14F-4D97-AF65-F5344CB8AC3E}">
        <p14:creationId xmlns:p14="http://schemas.microsoft.com/office/powerpoint/2010/main" val="281370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1028" name="Picture 4" descr="Image result for circuit photograph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080" y="0"/>
            <a:ext cx="12224079" cy="68687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17" name="Parallelogram 1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4"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18" name="Parallelogram 1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21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4402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bg1">
                    <a:lumMod val="65000"/>
                    <a:lumOff val="35000"/>
                  </a:schemeClr>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34806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7479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74978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54575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5"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5668" y="-1"/>
            <a:ext cx="12227668"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5668" y="-1"/>
            <a:ext cx="12227668" cy="6858001"/>
          </a:xfrm>
          <a:prstGeom prst="rect">
            <a:avLst/>
          </a:prstGeom>
          <a:gradFill>
            <a:gsLst>
              <a:gs pos="22000">
                <a:schemeClr val="bg1">
                  <a:alpha val="62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463296" y="539496"/>
            <a:ext cx="5120640" cy="6035040"/>
          </a:xfrm>
          <a:prstGeom prst="rect">
            <a:avLst/>
          </a:prstGeom>
          <a:ln>
            <a:noFill/>
          </a:ln>
        </p:spPr>
        <p:txBody>
          <a:bodyPr lIns="91440" tIns="91440" rIns="91440" bIns="91440" anchor="t" anchorCtr="0">
            <a:noAutofit/>
          </a:bodyPr>
          <a:lstStyle>
            <a:lvl1pPr algn="l">
              <a:lnSpc>
                <a:spcPct val="80000"/>
              </a:lnSpc>
              <a:defRPr sz="4800" b="0" spc="0" baseline="0">
                <a:solidFill>
                  <a:schemeClr val="tx1"/>
                </a:solidFill>
                <a:latin typeface="Graphik Black" panose="020B0A03030202060203" pitchFamily="34" charset="0"/>
                <a:cs typeface="Arial" pitchFamily="34" charset="0"/>
              </a:defRPr>
            </a:lvl1pPr>
          </a:lstStyle>
          <a:p>
            <a:r>
              <a:rPr lang="en-US" dirty="0"/>
              <a:t>Click to edit Master title style </a:t>
            </a:r>
            <a:endParaRPr lang="en-GB" dirty="0"/>
          </a:p>
        </p:txBody>
      </p:sp>
      <p:cxnSp>
        <p:nvCxnSpPr>
          <p:cNvPr id="11" name="Straight Connector 10"/>
          <p:cNvCxnSpPr/>
          <p:nvPr userDrawn="1"/>
        </p:nvCxnSpPr>
        <p:spPr>
          <a:xfrm>
            <a:off x="463296" y="0"/>
            <a:ext cx="0" cy="2368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26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6" name="Picture 15" descr="shutterstock_156983879 (1)_alt.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Title 1"/>
          <p:cNvSpPr>
            <a:spLocks noGrp="1"/>
          </p:cNvSpPr>
          <p:nvPr>
            <p:ph type="ctrTitle"/>
          </p:nvPr>
        </p:nvSpPr>
        <p:spPr>
          <a:xfrm>
            <a:off x="611717" y="1250769"/>
            <a:ext cx="5484283" cy="943012"/>
          </a:xfrm>
        </p:spPr>
        <p:txBody>
          <a:bodyPr/>
          <a:lstStyle>
            <a:lvl1pPr>
              <a:defRPr>
                <a:solidFill>
                  <a:schemeClr val="bg1"/>
                </a:solidFill>
              </a:defRPr>
            </a:lvl1pPr>
          </a:lstStyle>
          <a:p>
            <a:endParaRPr lang="en-US" dirty="0">
              <a:solidFill>
                <a:schemeClr val="tx1"/>
              </a:solidFill>
            </a:endParaRPr>
          </a:p>
        </p:txBody>
      </p:sp>
      <p:sp>
        <p:nvSpPr>
          <p:cNvPr id="18" name="Subtitle 2"/>
          <p:cNvSpPr>
            <a:spLocks noGrp="1"/>
          </p:cNvSpPr>
          <p:nvPr>
            <p:ph type="subTitle" idx="1"/>
          </p:nvPr>
        </p:nvSpPr>
        <p:spPr>
          <a:xfrm>
            <a:off x="615956" y="2307558"/>
            <a:ext cx="5480049" cy="615553"/>
          </a:xfrm>
        </p:spPr>
        <p:txBody>
          <a:bodyPr/>
          <a:lstStyle>
            <a:lvl1pPr marL="0" indent="0">
              <a:buFontTx/>
              <a:buNone/>
              <a:defRPr>
                <a:solidFill>
                  <a:schemeClr val="bg1"/>
                </a:solidFill>
              </a:defRPr>
            </a:lvl1pPr>
          </a:lstStyle>
          <a:p>
            <a:endParaRPr lang="en-US" dirty="0">
              <a:solidFill>
                <a:schemeClr val="tx1"/>
              </a:solidFill>
            </a:endParaRPr>
          </a:p>
        </p:txBody>
      </p:sp>
      <p:pic>
        <p:nvPicPr>
          <p:cNvPr id="19" name="Picture 18"/>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24417" y="434670"/>
            <a:ext cx="6057600" cy="72912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userDrawn="1"/>
        </p:nvGrpSpPr>
        <p:grpSpPr>
          <a:xfrm>
            <a:off x="7544132" y="3690908"/>
            <a:ext cx="4099193" cy="2060440"/>
            <a:chOff x="5701703" y="682760"/>
            <a:chExt cx="3074395" cy="2060440"/>
          </a:xfrm>
        </p:grpSpPr>
        <p:sp>
          <p:nvSpPr>
            <p:cNvPr id="21" name="Freeform 20"/>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23" name="Picture 22"/>
          <p:cNvPicPr>
            <a:picLocks noChangeAspect="1"/>
          </p:cNvPicPr>
          <p:nvPr userDrawn="1"/>
        </p:nvPicPr>
        <p:blipFill>
          <a:blip r:embed="rId5"/>
          <a:stretch>
            <a:fillRect/>
          </a:stretch>
        </p:blipFill>
        <p:spPr>
          <a:xfrm>
            <a:off x="4660137" y="6150010"/>
            <a:ext cx="7112616" cy="493819"/>
          </a:xfrm>
          <a:prstGeom prst="rect">
            <a:avLst/>
          </a:prstGeom>
        </p:spPr>
      </p:pic>
    </p:spTree>
    <p:extLst>
      <p:ext uri="{BB962C8B-B14F-4D97-AF65-F5344CB8AC3E}">
        <p14:creationId xmlns:p14="http://schemas.microsoft.com/office/powerpoint/2010/main" val="275698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gs>
            <a:gs pos="100000">
              <a:schemeClr val="tx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tx1">
                    <a:lumMod val="50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tx1">
                    <a:lumMod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6956491"/>
      </p:ext>
    </p:extLst>
  </p:cSld>
  <p:clrMap bg1="dk1" tx1="lt1" bg2="dk2" tx2="lt2" accent1="accent1" accent2="accent2" accent3="accent3" accent4="accent4" accent5="accent5" accent6="accent6" hlink="hlink" folHlink="folHlink"/>
  <p:sldLayoutIdLst>
    <p:sldLayoutId id="2147483716" r:id="rId1"/>
    <p:sldLayoutId id="2147483726" r:id="rId2"/>
    <p:sldLayoutId id="2147483718" r:id="rId3"/>
    <p:sldLayoutId id="2147483719" r:id="rId4"/>
    <p:sldLayoutId id="2147483720" r:id="rId5"/>
    <p:sldLayoutId id="2147483721" r:id="rId6"/>
    <p:sldLayoutId id="2147483722" r:id="rId7"/>
    <p:sldLayoutId id="2147483723" r:id="rId8"/>
    <p:sldLayoutId id="2147483727" r:id="rId9"/>
    <p:sldLayoutId id="2147483728" r:id="rId10"/>
  </p:sldLayoutIdLst>
  <p:hf hdr="0" dt="0"/>
  <p:txStyles>
    <p:titleStyle>
      <a:lvl1pPr marL="0" indent="0" algn="l" defTabSz="914377" rtl="0" eaLnBrk="1" latinLnBrk="0" hangingPunct="1">
        <a:lnSpc>
          <a:spcPct val="70000"/>
        </a:lnSpc>
        <a:spcBef>
          <a:spcPct val="0"/>
        </a:spcBef>
        <a:buNone/>
        <a:defRPr sz="2800" b="1" kern="1200" cap="all" baseline="0">
          <a:solidFill>
            <a:schemeClr val="bg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accenture.github.io/adop-docker-compose/docs/developing/cartridg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job-dsl.herokuapp.com/" TargetMode="External"/><Relationship Id="rId4" Type="http://schemas.openxmlformats.org/officeDocument/2006/relationships/hyperlink" Target="https://github.com/jenkinsci/job-dsl-plugi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png"/><Relationship Id="rId3" Type="http://schemas.openxmlformats.org/officeDocument/2006/relationships/notesSlide" Target="../notesSlides/notesSlide8.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5.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jpe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gray">
          <a:xfrm>
            <a:off x="1852104" y="1560851"/>
            <a:ext cx="7366482" cy="1041804"/>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l" rtl="0" eaLnBrk="1" fontAlgn="base" hangingPunct="1">
              <a:lnSpc>
                <a:spcPct val="95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3200" b="1">
                <a:solidFill>
                  <a:schemeClr val="bg1"/>
                </a:solidFill>
                <a:latin typeface="Arial" charset="0"/>
              </a:defRPr>
            </a:lvl2pPr>
            <a:lvl3pPr algn="l" rtl="0" eaLnBrk="1" fontAlgn="base" hangingPunct="1">
              <a:lnSpc>
                <a:spcPct val="95000"/>
              </a:lnSpc>
              <a:spcBef>
                <a:spcPct val="0"/>
              </a:spcBef>
              <a:spcAft>
                <a:spcPct val="0"/>
              </a:spcAft>
              <a:defRPr sz="3200" b="1">
                <a:solidFill>
                  <a:schemeClr val="bg1"/>
                </a:solidFill>
                <a:latin typeface="Arial" charset="0"/>
              </a:defRPr>
            </a:lvl3pPr>
            <a:lvl4pPr algn="l" rtl="0" eaLnBrk="1" fontAlgn="base" hangingPunct="1">
              <a:lnSpc>
                <a:spcPct val="95000"/>
              </a:lnSpc>
              <a:spcBef>
                <a:spcPct val="0"/>
              </a:spcBef>
              <a:spcAft>
                <a:spcPct val="0"/>
              </a:spcAft>
              <a:defRPr sz="3200" b="1">
                <a:solidFill>
                  <a:schemeClr val="bg1"/>
                </a:solidFill>
                <a:latin typeface="Arial" charset="0"/>
              </a:defRPr>
            </a:lvl4pPr>
            <a:lvl5pPr algn="l" rtl="0" eaLnBrk="1" fontAlgn="base" hangingPunct="1">
              <a:lnSpc>
                <a:spcPct val="95000"/>
              </a:lnSpc>
              <a:spcBef>
                <a:spcPct val="0"/>
              </a:spcBef>
              <a:spcAft>
                <a:spcPct val="0"/>
              </a:spcAft>
              <a:defRPr sz="3200" b="1">
                <a:solidFill>
                  <a:schemeClr val="bg1"/>
                </a:solidFill>
                <a:latin typeface="Arial" charset="0"/>
              </a:defRPr>
            </a:lvl5pPr>
            <a:lvl6pPr marL="457189" algn="l" rtl="0" eaLnBrk="1" fontAlgn="base" hangingPunct="1">
              <a:lnSpc>
                <a:spcPct val="95000"/>
              </a:lnSpc>
              <a:spcBef>
                <a:spcPct val="0"/>
              </a:spcBef>
              <a:spcAft>
                <a:spcPct val="0"/>
              </a:spcAft>
              <a:defRPr sz="3200" b="1">
                <a:solidFill>
                  <a:schemeClr val="bg1"/>
                </a:solidFill>
                <a:latin typeface="Arial" charset="0"/>
              </a:defRPr>
            </a:lvl6pPr>
            <a:lvl7pPr marL="914377" algn="l" rtl="0" eaLnBrk="1" fontAlgn="base" hangingPunct="1">
              <a:lnSpc>
                <a:spcPct val="95000"/>
              </a:lnSpc>
              <a:spcBef>
                <a:spcPct val="0"/>
              </a:spcBef>
              <a:spcAft>
                <a:spcPct val="0"/>
              </a:spcAft>
              <a:defRPr sz="3200" b="1">
                <a:solidFill>
                  <a:schemeClr val="bg1"/>
                </a:solidFill>
                <a:latin typeface="Arial" charset="0"/>
              </a:defRPr>
            </a:lvl7pPr>
            <a:lvl8pPr marL="1371566" algn="l" rtl="0" eaLnBrk="1" fontAlgn="base" hangingPunct="1">
              <a:lnSpc>
                <a:spcPct val="95000"/>
              </a:lnSpc>
              <a:spcBef>
                <a:spcPct val="0"/>
              </a:spcBef>
              <a:spcAft>
                <a:spcPct val="0"/>
              </a:spcAft>
              <a:defRPr sz="3200" b="1">
                <a:solidFill>
                  <a:schemeClr val="bg1"/>
                </a:solidFill>
                <a:latin typeface="Arial" charset="0"/>
              </a:defRPr>
            </a:lvl8pPr>
            <a:lvl9pPr marL="1828754" algn="l" rtl="0" eaLnBrk="1" fontAlgn="base" hangingPunct="1">
              <a:lnSpc>
                <a:spcPct val="95000"/>
              </a:lnSpc>
              <a:spcBef>
                <a:spcPct val="0"/>
              </a:spcBef>
              <a:spcAft>
                <a:spcPct val="0"/>
              </a:spcAft>
              <a:defRPr sz="3200" b="1">
                <a:solidFill>
                  <a:schemeClr val="bg1"/>
                </a:solidFill>
                <a:latin typeface="Arial" charset="0"/>
              </a:defRPr>
            </a:lvl9pPr>
          </a:lstStyle>
          <a:p>
            <a:endParaRPr lang="en-ZA" sz="4800" kern="0" dirty="0">
              <a:ln>
                <a:solidFill>
                  <a:schemeClr val="accent6"/>
                </a:solidFill>
              </a:ln>
              <a:solidFill>
                <a:schemeClr val="accent6"/>
              </a:solidFill>
              <a:effectLst>
                <a:outerShdw blurRad="50800" dist="38100" dir="2700000" algn="tl" rotWithShape="0">
                  <a:prstClr val="black">
                    <a:alpha val="40000"/>
                  </a:prstClr>
                </a:outerShdw>
              </a:effectLst>
            </a:endParaRPr>
          </a:p>
        </p:txBody>
      </p:sp>
      <p:sp>
        <p:nvSpPr>
          <p:cNvPr id="4" name="Title 3"/>
          <p:cNvSpPr>
            <a:spLocks noGrp="1"/>
          </p:cNvSpPr>
          <p:nvPr>
            <p:ph type="ctrTitle"/>
          </p:nvPr>
        </p:nvSpPr>
        <p:spPr/>
        <p:txBody>
          <a:bodyPr/>
          <a:lstStyle/>
          <a:p>
            <a:r>
              <a:rPr lang="en-US" dirty="0"/>
              <a:t>ADOP CARTRIDGES</a:t>
            </a:r>
          </a:p>
        </p:txBody>
      </p:sp>
      <p:sp>
        <p:nvSpPr>
          <p:cNvPr id="5" name="Text Placeholder 4"/>
          <p:cNvSpPr>
            <a:spLocks noGrp="1"/>
          </p:cNvSpPr>
          <p:nvPr>
            <p:ph type="body" sz="quarter" idx="10"/>
          </p:nvPr>
        </p:nvSpPr>
        <p:spPr/>
        <p:txBody>
          <a:bodyPr/>
          <a:lstStyle/>
          <a:p>
            <a:r>
              <a:rPr lang="en-US" dirty="0"/>
              <a:t>DAY 10</a:t>
            </a:r>
          </a:p>
        </p:txBody>
      </p:sp>
    </p:spTree>
    <p:extLst>
      <p:ext uri="{BB962C8B-B14F-4D97-AF65-F5344CB8AC3E}">
        <p14:creationId xmlns:p14="http://schemas.microsoft.com/office/powerpoint/2010/main" val="151563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Development Guidelines</a:t>
            </a:r>
          </a:p>
        </p:txBody>
      </p:sp>
      <p:sp>
        <p:nvSpPr>
          <p:cNvPr id="9" name="Text Placeholder 8"/>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10</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2098698" y="1851053"/>
            <a:ext cx="7911885" cy="4093428"/>
          </a:xfrm>
          <a:prstGeom prst="rect">
            <a:avLst/>
          </a:prstGeom>
        </p:spPr>
        <p:txBody>
          <a:bodyPr wrap="square">
            <a:spAutoFit/>
          </a:bodyPr>
          <a:lstStyle/>
          <a:p>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When developing a cartridge, it is advisable to follow the guidelines below in order to develop stable, secure and standardized cartridges.</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Jenkins Pipeline</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Source code</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92140" y="3252373"/>
            <a:ext cx="7618442" cy="1209899"/>
          </a:xfrm>
          <a:prstGeom prst="rect">
            <a:avLst/>
          </a:prstGeom>
          <a:ln>
            <a:solidFill>
              <a:schemeClr val="tx1"/>
            </a:solidFill>
          </a:ln>
        </p:spPr>
      </p:pic>
      <p:pic>
        <p:nvPicPr>
          <p:cNvPr id="113666" name="Picture 2" descr="https://media.licdn.com/mpr/mpr/shrinknp_800_800/AAEAAQAAAAAAAAZGAAAAJDY1ZGZlYjFlLWVjMmUtNGM0Mi1iN2RiLWEyYWUzMjdjMGI5Y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140" y="4855524"/>
            <a:ext cx="7618442" cy="15741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3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Development Guidelines - </a:t>
            </a:r>
            <a:br>
              <a:rPr lang="en-US" dirty="0">
                <a:ln>
                  <a:solidFill>
                    <a:schemeClr val="accent6"/>
                  </a:solidFill>
                </a:ln>
              </a:rPr>
            </a:br>
            <a:r>
              <a:rPr lang="en-US" dirty="0">
                <a:ln>
                  <a:solidFill>
                    <a:schemeClr val="accent6"/>
                  </a:solidFill>
                </a:ln>
              </a:rPr>
              <a:t>Jenkins Pipeline</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11</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1929001" y="1587557"/>
            <a:ext cx="8569303" cy="5632311"/>
          </a:xfrm>
          <a:prstGeom prst="rect">
            <a:avLst/>
          </a:prstGeom>
        </p:spPr>
        <p:txBody>
          <a:bodyPr wrap="square">
            <a:spAutoFit/>
          </a:bodyPr>
          <a:lstStyle/>
          <a:p>
            <a:pPr algn="just"/>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High-level guidelines for writing Jenkins jobs in Job DSL:</a:t>
            </a:r>
          </a:p>
          <a:p>
            <a:pPr algn="just"/>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lgn="just">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Build Wrappers </a:t>
            </a:r>
          </a:p>
          <a:p>
            <a:pPr marL="800100" lvl="1" indent="-3429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Ensure that you are using 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preBuildCleanup</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wrapper in your Job DSL to make sure that your Jenkins workspace is cleared before every build.</a:t>
            </a:r>
          </a:p>
          <a:p>
            <a:pPr marL="800100" lvl="1" indent="-342900" algn="just">
              <a:buFont typeface="Courier New" panose="02070309020205020404" pitchFamily="49" charset="0"/>
              <a:buChar char="o"/>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800100" lvl="1" indent="-3429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Do not make any credentials visible anywhere in your job i.e. do not echo passwords in your shell script or store credentials as plain-text build parameters. Ensure you are always using 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maskPasswords</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and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injectPasswords</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wrappers in your Job DSL. </a:t>
            </a:r>
          </a:p>
          <a:p>
            <a:pPr marL="1257300" lvl="2" indent="-342900" algn="just">
              <a:buFont typeface="Wingdings" panose="05000000000000000000" pitchFamily="2" charset="2"/>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Credentials can also be added manually to the Jenkins credential store and then referenced in your job.</a:t>
            </a:r>
          </a:p>
          <a:p>
            <a:pPr marL="1257300" lvl="2" indent="-342900" algn="just">
              <a:buFont typeface="Wingdings" panose="05000000000000000000" pitchFamily="2" charset="2"/>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800100" lvl="1" indent="-3429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It is highly recommended that 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sshAgent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wrapper be used with the Jenkins credentials specified in order to allow Jenkins to clone all local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repositories from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Gerrit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over SSH.</a:t>
            </a:r>
          </a:p>
          <a:p>
            <a:pPr algn="just"/>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1851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Development Guidelines - </a:t>
            </a:r>
            <a:br>
              <a:rPr lang="en-US" dirty="0">
                <a:ln>
                  <a:solidFill>
                    <a:schemeClr val="accent6"/>
                  </a:solidFill>
                </a:ln>
              </a:rPr>
            </a:br>
            <a:r>
              <a:rPr lang="en-US" dirty="0">
                <a:ln>
                  <a:solidFill>
                    <a:schemeClr val="accent6"/>
                  </a:solidFill>
                </a:ln>
              </a:rPr>
              <a:t>Jenkins Pipeline</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12</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81000" y="1307985"/>
            <a:ext cx="11429999" cy="5632311"/>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Git SCM</a:t>
            </a:r>
          </a:p>
          <a:p>
            <a:pPr marL="914400" lvl="1" indent="-4572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Ensure that all your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clones are over SSH (not HTTPS) using the Jenkins SCM plugin (it is advisable not to do any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clones in your shell script unless specifically required to do so).</a:t>
            </a:r>
          </a:p>
          <a:p>
            <a:pPr marL="914400" lvl="1" indent="-4572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When cloning from external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repositories, ensure that you only clone from trusted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repositories.</a:t>
            </a:r>
          </a:p>
          <a:p>
            <a:pPr marL="914400" lvl="1" indent="-4572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When cloning a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repository, it better to clone using a reference rather than a branch specifier. The way to do this is by specifying the variable $GERRIT_NEWREV in the “Branch Specifier” variable. This is useful in the case of jobs that need to be rebuilt, and it is preferred that the code from that specific build be cloned as opposed to the latest code on a specific branch.</a:t>
            </a:r>
          </a:p>
          <a:p>
            <a:pPr marL="342900" indent="-342900" algn="just">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lgn="just">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Miscellaneous</a:t>
            </a:r>
          </a:p>
          <a:p>
            <a:pPr marL="800100" lvl="1" indent="-3429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It is preferable to set your jobs to build on the Jenkins slave as opposed to the Jenkins master.</a:t>
            </a:r>
          </a:p>
          <a:p>
            <a:pPr marL="800100" lvl="1" indent="-342900" algn="just">
              <a:buFont typeface="Courier New" panose="02070309020205020404" pitchFamily="49" charset="0"/>
              <a:buChar char="o"/>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It is advisable to set up Log Rotation in order to discard old builds and artifacts so as to not occupy unnecessary space on the server. This can be implemented via 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logRotator</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option in Job DSL.</a:t>
            </a:r>
          </a:p>
          <a:p>
            <a:pPr algn="just"/>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66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Development Guidelines - </a:t>
            </a:r>
            <a:br>
              <a:rPr lang="en-US" dirty="0">
                <a:ln>
                  <a:solidFill>
                    <a:schemeClr val="accent6"/>
                  </a:solidFill>
                </a:ln>
              </a:rPr>
            </a:br>
            <a:r>
              <a:rPr lang="en-US" dirty="0">
                <a:ln>
                  <a:solidFill>
                    <a:schemeClr val="accent6"/>
                  </a:solidFill>
                </a:ln>
              </a:rPr>
              <a:t>Jenkins Pipeline</a:t>
            </a:r>
          </a:p>
        </p:txBody>
      </p:sp>
      <p:sp>
        <p:nvSpPr>
          <p:cNvPr id="9" name="Text Placeholder 8"/>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13</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graphicFrame>
        <p:nvGraphicFramePr>
          <p:cNvPr id="3" name="Table 2"/>
          <p:cNvGraphicFramePr>
            <a:graphicFrameLocks noGrp="1"/>
          </p:cNvGraphicFramePr>
          <p:nvPr>
            <p:extLst/>
          </p:nvPr>
        </p:nvGraphicFramePr>
        <p:xfrm>
          <a:off x="2103702" y="2286002"/>
          <a:ext cx="8038652" cy="4143377"/>
        </p:xfrm>
        <a:graphic>
          <a:graphicData uri="http://schemas.openxmlformats.org/drawingml/2006/table">
            <a:tbl>
              <a:tblPr>
                <a:tableStyleId>{3C2FFA5D-87B4-456A-9821-1D502468CF0F}</a:tableStyleId>
              </a:tblPr>
              <a:tblGrid>
                <a:gridCol w="1788998">
                  <a:extLst>
                    <a:ext uri="{9D8B030D-6E8A-4147-A177-3AD203B41FA5}">
                      <a16:colId xmlns:a16="http://schemas.microsoft.com/office/drawing/2014/main" val="20000"/>
                    </a:ext>
                  </a:extLst>
                </a:gridCol>
                <a:gridCol w="6249654">
                  <a:extLst>
                    <a:ext uri="{9D8B030D-6E8A-4147-A177-3AD203B41FA5}">
                      <a16:colId xmlns:a16="http://schemas.microsoft.com/office/drawing/2014/main" val="20001"/>
                    </a:ext>
                  </a:extLst>
                </a:gridCol>
              </a:tblGrid>
              <a:tr h="274200">
                <a:tc>
                  <a:txBody>
                    <a:bodyPr/>
                    <a:lstStyle/>
                    <a:p>
                      <a:pPr algn="ctr"/>
                      <a:r>
                        <a:rPr lang="en-US" sz="1300" dirty="0"/>
                        <a:t>Job DSL Method</a:t>
                      </a:r>
                    </a:p>
                  </a:txBody>
                  <a:tcPr marL="65435" marR="65435" marT="32718" marB="32718" anchor="ctr"/>
                </a:tc>
                <a:tc>
                  <a:txBody>
                    <a:bodyPr/>
                    <a:lstStyle/>
                    <a:p>
                      <a:pPr algn="ctr"/>
                      <a:r>
                        <a:rPr lang="en-US" sz="1300" dirty="0"/>
                        <a:t>Function</a:t>
                      </a:r>
                    </a:p>
                  </a:txBody>
                  <a:tcPr marL="65435" marR="65435" marT="32718" marB="32718" anchor="ctr"/>
                </a:tc>
                <a:extLst>
                  <a:ext uri="{0D108BD9-81ED-4DB2-BD59-A6C34878D82A}">
                    <a16:rowId xmlns:a16="http://schemas.microsoft.com/office/drawing/2014/main" val="10000"/>
                  </a:ext>
                </a:extLst>
              </a:tr>
              <a:tr h="400671">
                <a:tc>
                  <a:txBody>
                    <a:bodyPr/>
                    <a:lstStyle/>
                    <a:p>
                      <a:pPr algn="ctr"/>
                      <a:r>
                        <a:rPr lang="en-US" sz="1300" dirty="0"/>
                        <a:t>label()</a:t>
                      </a:r>
                    </a:p>
                  </a:txBody>
                  <a:tcPr marL="65435" marR="65435" marT="32718" marB="32718" anchor="ctr"/>
                </a:tc>
                <a:tc>
                  <a:txBody>
                    <a:bodyPr/>
                    <a:lstStyle/>
                    <a:p>
                      <a:r>
                        <a:rPr lang="en-US" sz="1300" dirty="0"/>
                        <a:t>Allows you to specify a slave label where the job will be built</a:t>
                      </a:r>
                    </a:p>
                  </a:txBody>
                  <a:tcPr marL="65435" marR="65435" marT="32718" marB="32718" anchor="ctr"/>
                </a:tc>
                <a:extLst>
                  <a:ext uri="{0D108BD9-81ED-4DB2-BD59-A6C34878D82A}">
                    <a16:rowId xmlns:a16="http://schemas.microsoft.com/office/drawing/2014/main" val="10001"/>
                  </a:ext>
                </a:extLst>
              </a:tr>
              <a:tr h="382440">
                <a:tc>
                  <a:txBody>
                    <a:bodyPr/>
                    <a:lstStyle/>
                    <a:p>
                      <a:pPr algn="ctr"/>
                      <a:r>
                        <a:rPr lang="en-US" sz="1300"/>
                        <a:t>preBuildCleanup()</a:t>
                      </a:r>
                    </a:p>
                  </a:txBody>
                  <a:tcPr marL="65435" marR="65435" marT="32718" marB="32718" anchor="ctr"/>
                </a:tc>
                <a:tc>
                  <a:txBody>
                    <a:bodyPr/>
                    <a:lstStyle/>
                    <a:p>
                      <a:r>
                        <a:rPr lang="en-US" sz="1300"/>
                        <a:t>Clears Jenkins job workspace before every build</a:t>
                      </a:r>
                    </a:p>
                  </a:txBody>
                  <a:tcPr marL="65435" marR="65435" marT="32718" marB="32718" anchor="ctr"/>
                </a:tc>
                <a:extLst>
                  <a:ext uri="{0D108BD9-81ED-4DB2-BD59-A6C34878D82A}">
                    <a16:rowId xmlns:a16="http://schemas.microsoft.com/office/drawing/2014/main" val="10002"/>
                  </a:ext>
                </a:extLst>
              </a:tr>
              <a:tr h="572613">
                <a:tc>
                  <a:txBody>
                    <a:bodyPr/>
                    <a:lstStyle/>
                    <a:p>
                      <a:pPr algn="ctr"/>
                      <a:r>
                        <a:rPr lang="en-US" sz="1300"/>
                        <a:t>injectPasswords()</a:t>
                      </a:r>
                    </a:p>
                  </a:txBody>
                  <a:tcPr marL="65435" marR="65435" marT="32718" marB="32718" anchor="ctr"/>
                </a:tc>
                <a:tc>
                  <a:txBody>
                    <a:bodyPr/>
                    <a:lstStyle/>
                    <a:p>
                      <a:r>
                        <a:rPr lang="en-US" sz="1300" dirty="0"/>
                        <a:t>Allows you to inject global Jenkins credentials as well as your custom-defined credentials into the job</a:t>
                      </a:r>
                    </a:p>
                  </a:txBody>
                  <a:tcPr marL="65435" marR="65435" marT="32718" marB="32718" anchor="ctr"/>
                </a:tc>
                <a:extLst>
                  <a:ext uri="{0D108BD9-81ED-4DB2-BD59-A6C34878D82A}">
                    <a16:rowId xmlns:a16="http://schemas.microsoft.com/office/drawing/2014/main" val="10003"/>
                  </a:ext>
                </a:extLst>
              </a:tr>
              <a:tr h="400671">
                <a:tc>
                  <a:txBody>
                    <a:bodyPr/>
                    <a:lstStyle/>
                    <a:p>
                      <a:pPr algn="ctr"/>
                      <a:r>
                        <a:rPr lang="en-US" sz="1300"/>
                        <a:t>maskPasswords()</a:t>
                      </a:r>
                    </a:p>
                  </a:txBody>
                  <a:tcPr marL="65435" marR="65435" marT="32718" marB="32718" anchor="ctr"/>
                </a:tc>
                <a:tc>
                  <a:txBody>
                    <a:bodyPr/>
                    <a:lstStyle/>
                    <a:p>
                      <a:r>
                        <a:rPr lang="en-US" sz="1300"/>
                        <a:t>Hides the injected passwords so that they are not visible in plan text</a:t>
                      </a:r>
                    </a:p>
                  </a:txBody>
                  <a:tcPr marL="65435" marR="65435" marT="32718" marB="32718" anchor="ctr"/>
                </a:tc>
                <a:extLst>
                  <a:ext uri="{0D108BD9-81ED-4DB2-BD59-A6C34878D82A}">
                    <a16:rowId xmlns:a16="http://schemas.microsoft.com/office/drawing/2014/main" val="10004"/>
                  </a:ext>
                </a:extLst>
              </a:tr>
              <a:tr h="546560">
                <a:tc>
                  <a:txBody>
                    <a:bodyPr/>
                    <a:lstStyle/>
                    <a:p>
                      <a:pPr algn="ctr"/>
                      <a:r>
                        <a:rPr lang="en-US" sz="1300"/>
                        <a:t>sshAgent()</a:t>
                      </a:r>
                    </a:p>
                  </a:txBody>
                  <a:tcPr marL="65435" marR="65435" marT="32718" marB="32718" anchor="ctr"/>
                </a:tc>
                <a:tc>
                  <a:txBody>
                    <a:bodyPr/>
                    <a:lstStyle/>
                    <a:p>
                      <a:r>
                        <a:rPr lang="en-US" sz="1300"/>
                        <a:t>Specify SSH credentials to be used when cloning from repositories over SSH</a:t>
                      </a:r>
                    </a:p>
                  </a:txBody>
                  <a:tcPr marL="65435" marR="65435" marT="32718" marB="32718" anchor="ctr"/>
                </a:tc>
                <a:extLst>
                  <a:ext uri="{0D108BD9-81ED-4DB2-BD59-A6C34878D82A}">
                    <a16:rowId xmlns:a16="http://schemas.microsoft.com/office/drawing/2014/main" val="10005"/>
                  </a:ext>
                </a:extLst>
              </a:tr>
              <a:tr h="400671">
                <a:tc>
                  <a:txBody>
                    <a:bodyPr/>
                    <a:lstStyle/>
                    <a:p>
                      <a:pPr algn="ctr"/>
                      <a:r>
                        <a:rPr lang="en-US" sz="1300" dirty="0" err="1"/>
                        <a:t>scm</a:t>
                      </a:r>
                      <a:r>
                        <a:rPr lang="en-US" sz="1300" dirty="0"/>
                        <a:t>()</a:t>
                      </a:r>
                    </a:p>
                  </a:txBody>
                  <a:tcPr marL="65435" marR="65435" marT="32718" marB="32718" anchor="ctr"/>
                </a:tc>
                <a:tc>
                  <a:txBody>
                    <a:bodyPr/>
                    <a:lstStyle/>
                    <a:p>
                      <a:r>
                        <a:rPr lang="en-US" sz="1300"/>
                        <a:t>Define a repository and a branch specifier to clone</a:t>
                      </a:r>
                    </a:p>
                  </a:txBody>
                  <a:tcPr marL="65435" marR="65435" marT="32718" marB="32718" anchor="ctr"/>
                </a:tc>
                <a:extLst>
                  <a:ext uri="{0D108BD9-81ED-4DB2-BD59-A6C34878D82A}">
                    <a16:rowId xmlns:a16="http://schemas.microsoft.com/office/drawing/2014/main" val="10006"/>
                  </a:ext>
                </a:extLst>
              </a:tr>
              <a:tr h="382440">
                <a:tc>
                  <a:txBody>
                    <a:bodyPr/>
                    <a:lstStyle/>
                    <a:p>
                      <a:pPr algn="ctr"/>
                      <a:r>
                        <a:rPr lang="en-US" sz="1300" dirty="0"/>
                        <a:t>triggers()</a:t>
                      </a:r>
                    </a:p>
                  </a:txBody>
                  <a:tcPr marL="65435" marR="65435" marT="32718" marB="32718" anchor="ctr"/>
                </a:tc>
                <a:tc>
                  <a:txBody>
                    <a:bodyPr/>
                    <a:lstStyle/>
                    <a:p>
                      <a:r>
                        <a:rPr lang="en-US" sz="1300"/>
                        <a:t>Specify an event (e.g. Gerrit trigger) to start a job</a:t>
                      </a:r>
                    </a:p>
                  </a:txBody>
                  <a:tcPr marL="65435" marR="65435" marT="32718" marB="32718" anchor="ctr"/>
                </a:tc>
                <a:extLst>
                  <a:ext uri="{0D108BD9-81ED-4DB2-BD59-A6C34878D82A}">
                    <a16:rowId xmlns:a16="http://schemas.microsoft.com/office/drawing/2014/main" val="10007"/>
                  </a:ext>
                </a:extLst>
              </a:tr>
              <a:tr h="382440">
                <a:tc>
                  <a:txBody>
                    <a:bodyPr/>
                    <a:lstStyle/>
                    <a:p>
                      <a:pPr algn="ctr"/>
                      <a:r>
                        <a:rPr lang="en-US" sz="1300" dirty="0"/>
                        <a:t>steps()</a:t>
                      </a:r>
                    </a:p>
                  </a:txBody>
                  <a:tcPr marL="65435" marR="65435" marT="32718" marB="32718" anchor="ctr"/>
                </a:tc>
                <a:tc>
                  <a:txBody>
                    <a:bodyPr/>
                    <a:lstStyle/>
                    <a:p>
                      <a:r>
                        <a:rPr lang="en-US" sz="1300"/>
                        <a:t>Build steps to execute e.g. shell(), SonarQube()</a:t>
                      </a:r>
                    </a:p>
                  </a:txBody>
                  <a:tcPr marL="65435" marR="65435" marT="32718" marB="32718" anchor="ctr"/>
                </a:tc>
                <a:extLst>
                  <a:ext uri="{0D108BD9-81ED-4DB2-BD59-A6C34878D82A}">
                    <a16:rowId xmlns:a16="http://schemas.microsoft.com/office/drawing/2014/main" val="10008"/>
                  </a:ext>
                </a:extLst>
              </a:tr>
              <a:tr h="400671">
                <a:tc>
                  <a:txBody>
                    <a:bodyPr/>
                    <a:lstStyle/>
                    <a:p>
                      <a:pPr algn="ctr"/>
                      <a:r>
                        <a:rPr lang="en-US" sz="1300" dirty="0"/>
                        <a:t>publishers()</a:t>
                      </a:r>
                    </a:p>
                  </a:txBody>
                  <a:tcPr marL="65435" marR="65435" marT="32718" marB="32718" anchor="ctr"/>
                </a:tc>
                <a:tc>
                  <a:txBody>
                    <a:bodyPr/>
                    <a:lstStyle/>
                    <a:p>
                      <a:r>
                        <a:rPr lang="en-US" sz="1300" dirty="0"/>
                        <a:t>List the post-build actions to execute after build steps have completed</a:t>
                      </a:r>
                    </a:p>
                  </a:txBody>
                  <a:tcPr marL="65435" marR="65435" marT="32718" marB="32718" anchor="ctr"/>
                </a:tc>
                <a:extLst>
                  <a:ext uri="{0D108BD9-81ED-4DB2-BD59-A6C34878D82A}">
                    <a16:rowId xmlns:a16="http://schemas.microsoft.com/office/drawing/2014/main" val="10009"/>
                  </a:ext>
                </a:extLst>
              </a:tr>
            </a:tbl>
          </a:graphicData>
        </a:graphic>
      </p:graphicFrame>
      <p:sp>
        <p:nvSpPr>
          <p:cNvPr id="6" name="Rectangle 5"/>
          <p:cNvSpPr/>
          <p:nvPr/>
        </p:nvSpPr>
        <p:spPr>
          <a:xfrm>
            <a:off x="1846450" y="1559749"/>
            <a:ext cx="8535800" cy="707886"/>
          </a:xfrm>
          <a:prstGeom prst="rect">
            <a:avLst/>
          </a:prstGeom>
        </p:spPr>
        <p:txBody>
          <a:bodyPr wrap="square">
            <a:spAutoFit/>
          </a:bodyPr>
          <a:lstStyle/>
          <a:p>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The table below lists some useful Job DSL functions to use when writing your Jenkins jobs:</a:t>
            </a:r>
          </a:p>
        </p:txBody>
      </p:sp>
    </p:spTree>
    <p:extLst>
      <p:ext uri="{BB962C8B-B14F-4D97-AF65-F5344CB8AC3E}">
        <p14:creationId xmlns:p14="http://schemas.microsoft.com/office/powerpoint/2010/main" val="251985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Development Guidelines - </a:t>
            </a:r>
            <a:br>
              <a:rPr lang="en-US" dirty="0">
                <a:ln>
                  <a:solidFill>
                    <a:schemeClr val="accent6"/>
                  </a:solidFill>
                </a:ln>
              </a:rPr>
            </a:br>
            <a:r>
              <a:rPr lang="en-US" dirty="0">
                <a:ln>
                  <a:solidFill>
                    <a:schemeClr val="accent6"/>
                  </a:solidFill>
                </a:ln>
              </a:rPr>
              <a:t>Source Code</a:t>
            </a:r>
          </a:p>
        </p:txBody>
      </p:sp>
      <p:sp>
        <p:nvSpPr>
          <p:cNvPr id="12" name="Text Placeholder 11"/>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14</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1487424" y="3364807"/>
            <a:ext cx="9730166" cy="3477875"/>
          </a:xfrm>
          <a:prstGeom prst="rect">
            <a:avLst/>
          </a:prstGeom>
        </p:spPr>
        <p:txBody>
          <a:bodyPr wrap="square">
            <a:spAutoFit/>
          </a:bodyPr>
          <a:lstStyle/>
          <a:p>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It is advisable to use this file to load any repositories containing any source code as opposed to manually creating the repositories in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Gerrit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and then configuring manually configuring your Jenkins jobs to clone from the created repository.</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The repositories must be cloned over HTTPS from the specified repository browsers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Github</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BitBucket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etc.) and they must be publicly accessible. If this is not the case, the cartridge loader will fail to load the repositories. If 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urls</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provided are SSH clone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urls</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then the Jenkins SSH key must be added to the relevant repository browser.</a:t>
            </a:r>
          </a:p>
          <a:p>
            <a:pPr algn="just"/>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1719392" y="1678469"/>
            <a:ext cx="3562350" cy="1504950"/>
          </a:xfrm>
          <a:prstGeom prst="rect">
            <a:avLst/>
          </a:prstGeom>
          <a:ln>
            <a:noFill/>
          </a:ln>
          <a:effectLst>
            <a:outerShdw blurRad="190500" algn="tl" rotWithShape="0">
              <a:srgbClr val="000000">
                <a:alpha val="70000"/>
              </a:srgbClr>
            </a:outerShdw>
          </a:effectLst>
        </p:spPr>
      </p:pic>
      <p:sp>
        <p:nvSpPr>
          <p:cNvPr id="7" name="Rectangle 6"/>
          <p:cNvSpPr/>
          <p:nvPr/>
        </p:nvSpPr>
        <p:spPr>
          <a:xfrm>
            <a:off x="5521638" y="1613759"/>
            <a:ext cx="4572000" cy="1938992"/>
          </a:xfrm>
          <a:prstGeom prst="rect">
            <a:avLst/>
          </a:prstGeom>
        </p:spPr>
        <p:txBody>
          <a:bodyPr>
            <a:spAutoFit/>
          </a:bodyPr>
          <a:lstStyle/>
          <a:p>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The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src</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folder in a cartridge will contain a single urls.txt file which will contain a list of clone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urls</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for source code </a:t>
            </a:r>
            <a:r>
              <a:rPr lang="en-US" sz="2000" dirty="0" err="1">
                <a:solidFill>
                  <a:schemeClr val="bg2"/>
                </a:solidFill>
                <a:latin typeface="Segoe UI" panose="020B0502040204020203" pitchFamily="34" charset="0"/>
                <a:ea typeface="Segoe UI" panose="020B0502040204020203" pitchFamily="34" charset="0"/>
                <a:cs typeface="Segoe UI" panose="020B0502040204020203" pitchFamily="34" charset="0"/>
              </a:rPr>
              <a:t>git</a:t>
            </a: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 repositories to be loaded in during cartridge creation.</a:t>
            </a:r>
          </a:p>
        </p:txBody>
      </p:sp>
    </p:spTree>
    <p:extLst>
      <p:ext uri="{BB962C8B-B14F-4D97-AF65-F5344CB8AC3E}">
        <p14:creationId xmlns:p14="http://schemas.microsoft.com/office/powerpoint/2010/main" val="137968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Using the Cartridge Development cartridge</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15</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3" name="Rectangle 2"/>
          <p:cNvSpPr/>
          <p:nvPr/>
        </p:nvSpPr>
        <p:spPr>
          <a:xfrm>
            <a:off x="381000" y="1271016"/>
            <a:ext cx="11429999" cy="5355312"/>
          </a:xfrm>
          <a:prstGeom prst="rect">
            <a:avLst/>
          </a:prstGeom>
        </p:spPr>
        <p:txBody>
          <a:bodyPr wrap="square">
            <a:spAutoFit/>
          </a:bodyPr>
          <a:lstStyle/>
          <a:p>
            <a:r>
              <a:rPr lang="en-US" dirty="0">
                <a:solidFill>
                  <a:schemeClr val="bg2"/>
                </a:solidFill>
              </a:rPr>
              <a:t>This development cartridge allows you to load a cartridge template, creates a repository for it in </a:t>
            </a:r>
            <a:r>
              <a:rPr lang="en-US" dirty="0" err="1">
                <a:solidFill>
                  <a:schemeClr val="bg2"/>
                </a:solidFill>
              </a:rPr>
              <a:t>Gerrit</a:t>
            </a:r>
            <a:r>
              <a:rPr lang="en-US" dirty="0">
                <a:solidFill>
                  <a:schemeClr val="bg2"/>
                </a:solidFill>
              </a:rPr>
              <a:t>, load your cartridge from </a:t>
            </a:r>
            <a:r>
              <a:rPr lang="en-US" dirty="0" err="1">
                <a:solidFill>
                  <a:schemeClr val="bg2"/>
                </a:solidFill>
              </a:rPr>
              <a:t>Gerrit</a:t>
            </a:r>
            <a:r>
              <a:rPr lang="en-US" dirty="0">
                <a:solidFill>
                  <a:schemeClr val="bg2"/>
                </a:solidFill>
              </a:rPr>
              <a:t>, validate it and then publish it to an external Git repository host.</a:t>
            </a:r>
          </a:p>
          <a:p>
            <a:endParaRPr lang="en-US" dirty="0">
              <a:solidFill>
                <a:schemeClr val="bg2"/>
              </a:solidFill>
            </a:endParaRPr>
          </a:p>
          <a:p>
            <a:r>
              <a:rPr lang="en-US" dirty="0">
                <a:solidFill>
                  <a:schemeClr val="bg2"/>
                </a:solidFill>
              </a:rPr>
              <a:t>To use it:</a:t>
            </a:r>
          </a:p>
          <a:p>
            <a:pPr lvl="1">
              <a:buFont typeface="Arial" panose="020B0604020202020204" pitchFamily="34" charset="0"/>
              <a:buChar char="•"/>
            </a:pPr>
            <a:r>
              <a:rPr lang="en-US" dirty="0">
                <a:solidFill>
                  <a:schemeClr val="bg2"/>
                </a:solidFill>
              </a:rPr>
              <a:t> Create a project to load the cartridge </a:t>
            </a:r>
          </a:p>
          <a:p>
            <a:pPr marL="1257300" lvl="2" indent="-342900">
              <a:buFont typeface="Courier New" panose="02070309020205020404" pitchFamily="49" charset="0"/>
              <a:buChar char="o"/>
            </a:pPr>
            <a:r>
              <a:rPr lang="en-US" dirty="0">
                <a:solidFill>
                  <a:schemeClr val="bg2"/>
                </a:solidFill>
              </a:rPr>
              <a:t>Ideally create a new project within a new workspace</a:t>
            </a:r>
          </a:p>
          <a:p>
            <a:pPr marL="1257300" lvl="2" indent="-342900">
              <a:buFont typeface="Courier New" panose="02070309020205020404" pitchFamily="49" charset="0"/>
              <a:buChar char="o"/>
            </a:pPr>
            <a:r>
              <a:rPr lang="en-US" dirty="0">
                <a:solidFill>
                  <a:schemeClr val="bg2"/>
                </a:solidFill>
              </a:rPr>
              <a:t>Select “</a:t>
            </a:r>
            <a:r>
              <a:rPr lang="en-US" dirty="0" err="1">
                <a:solidFill>
                  <a:schemeClr val="bg2"/>
                </a:solidFill>
              </a:rPr>
              <a:t>adop</a:t>
            </a:r>
            <a:r>
              <a:rPr lang="en-US" dirty="0">
                <a:solidFill>
                  <a:schemeClr val="bg2"/>
                </a:solidFill>
              </a:rPr>
              <a:t>-cartridge-cartridge-dev” when loading the cartridge</a:t>
            </a:r>
          </a:p>
          <a:p>
            <a:pPr marL="1257300" lvl="2" indent="-342900">
              <a:buFont typeface="Courier New" panose="02070309020205020404" pitchFamily="49" charset="0"/>
              <a:buChar char="o"/>
            </a:pPr>
            <a:endParaRPr lang="en-US" dirty="0">
              <a:solidFill>
                <a:schemeClr val="bg2"/>
              </a:solidFill>
            </a:endParaRPr>
          </a:p>
          <a:p>
            <a:pPr lvl="1">
              <a:buFont typeface="Arial" panose="020B0604020202020204" pitchFamily="34" charset="0"/>
              <a:buChar char="•"/>
            </a:pPr>
            <a:r>
              <a:rPr lang="en-US" dirty="0">
                <a:solidFill>
                  <a:schemeClr val="bg2"/>
                </a:solidFill>
              </a:rPr>
              <a:t> Run the </a:t>
            </a:r>
            <a:r>
              <a:rPr lang="en-US" dirty="0" err="1">
                <a:solidFill>
                  <a:schemeClr val="bg2"/>
                </a:solidFill>
              </a:rPr>
              <a:t>CreateNewCartridge</a:t>
            </a:r>
            <a:r>
              <a:rPr lang="en-US" dirty="0">
                <a:solidFill>
                  <a:schemeClr val="bg2"/>
                </a:solidFill>
              </a:rPr>
              <a:t> job in Jenkins which will create a repository in </a:t>
            </a:r>
            <a:r>
              <a:rPr lang="en-US" dirty="0" err="1">
                <a:solidFill>
                  <a:schemeClr val="bg2"/>
                </a:solidFill>
              </a:rPr>
              <a:t>Gerrit</a:t>
            </a:r>
            <a:endParaRPr lang="en-US" dirty="0">
              <a:solidFill>
                <a:schemeClr val="bg2"/>
              </a:solidFill>
            </a:endParaRPr>
          </a:p>
          <a:p>
            <a:pPr lvl="1">
              <a:buFont typeface="Arial" panose="020B0604020202020204" pitchFamily="34" charset="0"/>
              <a:buChar char="•"/>
            </a:pPr>
            <a:endParaRPr lang="en-US" dirty="0">
              <a:solidFill>
                <a:schemeClr val="bg2"/>
              </a:solidFill>
            </a:endParaRPr>
          </a:p>
          <a:p>
            <a:pPr lvl="1">
              <a:buFont typeface="Arial" panose="020B0604020202020204" pitchFamily="34" charset="0"/>
              <a:buChar char="•"/>
            </a:pPr>
            <a:r>
              <a:rPr lang="en-US" dirty="0">
                <a:solidFill>
                  <a:schemeClr val="bg2"/>
                </a:solidFill>
              </a:rPr>
              <a:t> Clone the </a:t>
            </a:r>
            <a:r>
              <a:rPr lang="en-US" dirty="0" err="1">
                <a:solidFill>
                  <a:schemeClr val="bg2"/>
                </a:solidFill>
              </a:rPr>
              <a:t>Gerrit</a:t>
            </a:r>
            <a:r>
              <a:rPr lang="en-US" dirty="0">
                <a:solidFill>
                  <a:schemeClr val="bg2"/>
                </a:solidFill>
              </a:rPr>
              <a:t> repository and add the cartridge content</a:t>
            </a:r>
          </a:p>
          <a:p>
            <a:pPr lvl="1">
              <a:buFont typeface="Arial" panose="020B0604020202020204" pitchFamily="34" charset="0"/>
              <a:buChar char="•"/>
            </a:pPr>
            <a:endParaRPr lang="en-US" dirty="0">
              <a:solidFill>
                <a:schemeClr val="bg2"/>
              </a:solidFill>
            </a:endParaRPr>
          </a:p>
          <a:p>
            <a:pPr lvl="1">
              <a:buFont typeface="Arial" panose="020B0604020202020204" pitchFamily="34" charset="0"/>
              <a:buChar char="•"/>
            </a:pPr>
            <a:r>
              <a:rPr lang="en-US" dirty="0">
                <a:solidFill>
                  <a:schemeClr val="bg2"/>
                </a:solidFill>
              </a:rPr>
              <a:t> When the cartridge is ready, you may validate it using the </a:t>
            </a:r>
            <a:r>
              <a:rPr lang="en-US" dirty="0" err="1">
                <a:solidFill>
                  <a:schemeClr val="bg2"/>
                </a:solidFill>
              </a:rPr>
              <a:t>ValidateCartridgeRepo</a:t>
            </a:r>
            <a:r>
              <a:rPr lang="en-US" dirty="0">
                <a:solidFill>
                  <a:schemeClr val="bg2"/>
                </a:solidFill>
              </a:rPr>
              <a:t> job in Jenkins</a:t>
            </a:r>
          </a:p>
          <a:p>
            <a:pPr lvl="1">
              <a:buFont typeface="Arial" panose="020B0604020202020204" pitchFamily="34" charset="0"/>
              <a:buChar char="•"/>
            </a:pPr>
            <a:endParaRPr lang="en-US" dirty="0">
              <a:solidFill>
                <a:schemeClr val="bg2"/>
              </a:solidFill>
            </a:endParaRPr>
          </a:p>
          <a:p>
            <a:pPr lvl="1">
              <a:buFont typeface="Arial" panose="020B0604020202020204" pitchFamily="34" charset="0"/>
              <a:buChar char="•"/>
            </a:pPr>
            <a:r>
              <a:rPr lang="en-US" dirty="0">
                <a:solidFill>
                  <a:schemeClr val="bg2"/>
                </a:solidFill>
              </a:rPr>
              <a:t> To test the functionality of the cartridge, you may use </a:t>
            </a:r>
            <a:r>
              <a:rPr lang="en-US" dirty="0" err="1">
                <a:solidFill>
                  <a:schemeClr val="bg2"/>
                </a:solidFill>
              </a:rPr>
              <a:t>LoadDevCartridge</a:t>
            </a:r>
            <a:r>
              <a:rPr lang="en-US" dirty="0">
                <a:solidFill>
                  <a:schemeClr val="bg2"/>
                </a:solidFill>
              </a:rPr>
              <a:t> to load an instance of your cartridge into your ADOP Core</a:t>
            </a:r>
          </a:p>
          <a:p>
            <a:pPr lvl="1">
              <a:buFont typeface="Arial" panose="020B0604020202020204" pitchFamily="34" charset="0"/>
              <a:buChar char="•"/>
            </a:pPr>
            <a:endParaRPr lang="en-US" dirty="0">
              <a:solidFill>
                <a:schemeClr val="bg2"/>
              </a:solidFill>
            </a:endParaRPr>
          </a:p>
          <a:p>
            <a:pPr lvl="1">
              <a:buFont typeface="Arial" panose="020B0604020202020204" pitchFamily="34" charset="0"/>
              <a:buChar char="•"/>
            </a:pPr>
            <a:r>
              <a:rPr lang="en-US" dirty="0">
                <a:solidFill>
                  <a:schemeClr val="bg2"/>
                </a:solidFill>
              </a:rPr>
              <a:t> When you are satisfied with the content and functionality of your cartridge, you may use </a:t>
            </a:r>
            <a:r>
              <a:rPr lang="en-US" dirty="0" err="1">
                <a:solidFill>
                  <a:schemeClr val="bg2"/>
                </a:solidFill>
              </a:rPr>
              <a:t>PublishCartridgeRepo</a:t>
            </a:r>
            <a:r>
              <a:rPr lang="en-US" dirty="0">
                <a:solidFill>
                  <a:schemeClr val="bg2"/>
                </a:solidFill>
              </a:rPr>
              <a:t> to push your cartridge to an external Git repository</a:t>
            </a:r>
          </a:p>
        </p:txBody>
      </p:sp>
    </p:spTree>
    <p:extLst>
      <p:ext uri="{BB962C8B-B14F-4D97-AF65-F5344CB8AC3E}">
        <p14:creationId xmlns:p14="http://schemas.microsoft.com/office/powerpoint/2010/main" val="1008830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Developing Cartridge Content</a:t>
            </a:r>
          </a:p>
        </p:txBody>
      </p:sp>
      <p:sp>
        <p:nvSpPr>
          <p:cNvPr id="9" name="Text Placeholder 8"/>
          <p:cNvSpPr>
            <a:spLocks noGrp="1"/>
          </p:cNvSpPr>
          <p:nvPr>
            <p:ph type="body" sz="quarter" idx="10"/>
          </p:nvPr>
        </p:nvSpPr>
        <p:spPr/>
        <p:txBody>
          <a:bodyPr/>
          <a:lstStyle/>
          <a:p>
            <a:r>
              <a:rPr lang="en-US" dirty="0"/>
              <a:t>Source Code</a:t>
            </a:r>
          </a:p>
          <a:p>
            <a:endParaRPr lang="en-US" dirty="0"/>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16</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81000" y="1527048"/>
            <a:ext cx="11430000" cy="4401205"/>
          </a:xfrm>
          <a:prstGeom prst="rect">
            <a:avLst/>
          </a:prstGeom>
        </p:spPr>
        <p:txBody>
          <a:bodyPr wrap="square">
            <a:spAutoFit/>
          </a:bodyPr>
          <a:lstStyle/>
          <a:p>
            <a:r>
              <a:rPr lang="en-US" sz="2000" dirty="0">
                <a:solidFill>
                  <a:schemeClr val="bg2"/>
                </a:solidFill>
              </a:rPr>
              <a:t>A cartridge will typically contain a reference application, and optional supporting repositories. In an ideal world all content relating to a component should be versioned in the same place, however this may not always be possible (e.g. if the reference application is owned by someone else) or practical.</a:t>
            </a:r>
          </a:p>
          <a:p>
            <a:endParaRPr lang="en-US" sz="2000" dirty="0">
              <a:solidFill>
                <a:schemeClr val="bg2"/>
              </a:solidFill>
            </a:endParaRPr>
          </a:p>
          <a:p>
            <a:r>
              <a:rPr lang="en-US" sz="2000" dirty="0">
                <a:solidFill>
                  <a:schemeClr val="bg2"/>
                </a:solidFill>
              </a:rPr>
              <a:t>As a bare minimum there will need to be some code, usually a reference application, that will be consumed by the pipeline and probably deployed to some kind of environment. For example, you might have a Java application that your pipeline builds and is later deployed to Tomcat.</a:t>
            </a:r>
          </a:p>
          <a:p>
            <a:endParaRPr lang="en-US" sz="2000" dirty="0">
              <a:solidFill>
                <a:schemeClr val="bg2"/>
              </a:solidFill>
            </a:endParaRPr>
          </a:p>
          <a:p>
            <a:r>
              <a:rPr lang="en-US" sz="2000" dirty="0">
                <a:solidFill>
                  <a:schemeClr val="bg2"/>
                </a:solidFill>
              </a:rPr>
              <a:t>On top of the actual source code for your reference application you will also need to provide artefacts relating to your pipelines stages - things like unit tests, functional tests, performance tests. Whether or not you need all of these parts will depend on the quality stages that you identify in your pipeline.</a:t>
            </a:r>
          </a:p>
        </p:txBody>
      </p:sp>
    </p:spTree>
    <p:extLst>
      <p:ext uri="{BB962C8B-B14F-4D97-AF65-F5344CB8AC3E}">
        <p14:creationId xmlns:p14="http://schemas.microsoft.com/office/powerpoint/2010/main" val="140809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Developing Cartridge Content</a:t>
            </a:r>
          </a:p>
        </p:txBody>
      </p:sp>
      <p:sp>
        <p:nvSpPr>
          <p:cNvPr id="9" name="Text Placeholder 8"/>
          <p:cNvSpPr>
            <a:spLocks noGrp="1"/>
          </p:cNvSpPr>
          <p:nvPr>
            <p:ph type="body" sz="quarter" idx="10"/>
          </p:nvPr>
        </p:nvSpPr>
        <p:spPr/>
        <p:txBody>
          <a:bodyPr/>
          <a:lstStyle/>
          <a:p>
            <a:r>
              <a:rPr lang="en-US" dirty="0"/>
              <a:t>Jenkins Pipeline</a:t>
            </a:r>
          </a:p>
          <a:p>
            <a:endParaRPr lang="en-US" dirty="0"/>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17</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81000" y="1380744"/>
            <a:ext cx="11430000" cy="4801314"/>
          </a:xfrm>
          <a:prstGeom prst="rect">
            <a:avLst/>
          </a:prstGeom>
        </p:spPr>
        <p:txBody>
          <a:bodyPr wrap="square">
            <a:spAutoFit/>
          </a:bodyPr>
          <a:lstStyle/>
          <a:p>
            <a:r>
              <a:rPr lang="en-US" dirty="0">
                <a:solidFill>
                  <a:schemeClr val="bg2"/>
                </a:solidFill>
              </a:rPr>
              <a:t>The Jenkins pipeline itself will need to be developed, ideally using Job DSL, to cover the stages that you want your component to go through. You will need to identify which jobs you would like to implement and then determine the necessary Job DSL methods required to define your pipeline.</a:t>
            </a:r>
          </a:p>
          <a:p>
            <a:endParaRPr lang="en-US" dirty="0">
              <a:solidFill>
                <a:schemeClr val="bg2"/>
              </a:solidFill>
            </a:endParaRPr>
          </a:p>
          <a:p>
            <a:r>
              <a:rPr lang="en-US" dirty="0">
                <a:solidFill>
                  <a:schemeClr val="bg2"/>
                </a:solidFill>
              </a:rPr>
              <a:t>A basic pipeline should as a minimum have steps, where appropriate, for:</a:t>
            </a:r>
          </a:p>
          <a:p>
            <a:pPr marL="800100" lvl="1" indent="-342900">
              <a:buFont typeface="Arial" panose="020B0604020202020204" pitchFamily="34" charset="0"/>
              <a:buChar char="•"/>
            </a:pPr>
            <a:r>
              <a:rPr lang="en-US" dirty="0">
                <a:solidFill>
                  <a:schemeClr val="bg2"/>
                </a:solidFill>
              </a:rPr>
              <a:t>Build/compile</a:t>
            </a:r>
          </a:p>
          <a:p>
            <a:pPr marL="800100" lvl="1" indent="-342900">
              <a:buFont typeface="Arial" panose="020B0604020202020204" pitchFamily="34" charset="0"/>
              <a:buChar char="•"/>
            </a:pPr>
            <a:r>
              <a:rPr lang="en-US" dirty="0">
                <a:solidFill>
                  <a:schemeClr val="bg2"/>
                </a:solidFill>
              </a:rPr>
              <a:t>Unit test</a:t>
            </a:r>
          </a:p>
          <a:p>
            <a:pPr marL="800100" lvl="1" indent="-342900">
              <a:buFont typeface="Arial" panose="020B0604020202020204" pitchFamily="34" charset="0"/>
              <a:buChar char="•"/>
            </a:pPr>
            <a:r>
              <a:rPr lang="en-US" dirty="0">
                <a:solidFill>
                  <a:schemeClr val="bg2"/>
                </a:solidFill>
              </a:rPr>
              <a:t>Static code analysis</a:t>
            </a:r>
          </a:p>
          <a:p>
            <a:pPr marL="800100" lvl="1" indent="-342900">
              <a:buFont typeface="Arial" panose="020B0604020202020204" pitchFamily="34" charset="0"/>
              <a:buChar char="•"/>
            </a:pPr>
            <a:r>
              <a:rPr lang="en-US" dirty="0">
                <a:solidFill>
                  <a:schemeClr val="bg2"/>
                </a:solidFill>
              </a:rPr>
              <a:t>Deploy</a:t>
            </a:r>
          </a:p>
          <a:p>
            <a:r>
              <a:rPr lang="en-US" dirty="0">
                <a:solidFill>
                  <a:schemeClr val="bg2"/>
                </a:solidFill>
              </a:rPr>
              <a:t>More advanced pipelines may also include:</a:t>
            </a:r>
          </a:p>
          <a:p>
            <a:pPr marL="800100" lvl="1" indent="-342900">
              <a:buFont typeface="Arial" panose="020B0604020202020204" pitchFamily="34" charset="0"/>
              <a:buChar char="•"/>
            </a:pPr>
            <a:r>
              <a:rPr lang="en-US" dirty="0">
                <a:solidFill>
                  <a:schemeClr val="bg2"/>
                </a:solidFill>
              </a:rPr>
              <a:t>Automated functional tests -for example using Selenium</a:t>
            </a:r>
          </a:p>
          <a:p>
            <a:pPr marL="800100" lvl="1" indent="-342900">
              <a:buFont typeface="Arial" panose="020B0604020202020204" pitchFamily="34" charset="0"/>
              <a:buChar char="•"/>
            </a:pPr>
            <a:r>
              <a:rPr lang="en-US" dirty="0">
                <a:solidFill>
                  <a:schemeClr val="bg2"/>
                </a:solidFill>
              </a:rPr>
              <a:t>BDD-style automated functional tests</a:t>
            </a:r>
          </a:p>
          <a:p>
            <a:pPr marL="800100" lvl="1" indent="-342900">
              <a:buFont typeface="Arial" panose="020B0604020202020204" pitchFamily="34" charset="0"/>
              <a:buChar char="•"/>
            </a:pPr>
            <a:r>
              <a:rPr lang="en-US" dirty="0">
                <a:solidFill>
                  <a:schemeClr val="bg2"/>
                </a:solidFill>
              </a:rPr>
              <a:t>Performance tests - for example using </a:t>
            </a:r>
            <a:r>
              <a:rPr lang="en-US" dirty="0" err="1">
                <a:solidFill>
                  <a:schemeClr val="bg2"/>
                </a:solidFill>
              </a:rPr>
              <a:t>JMeter</a:t>
            </a:r>
            <a:r>
              <a:rPr lang="en-US" dirty="0">
                <a:solidFill>
                  <a:schemeClr val="bg2"/>
                </a:solidFill>
              </a:rPr>
              <a:t> or Gatling</a:t>
            </a:r>
          </a:p>
          <a:p>
            <a:pPr marL="800100" lvl="1" indent="-342900">
              <a:buFont typeface="Arial" panose="020B0604020202020204" pitchFamily="34" charset="0"/>
              <a:buChar char="•"/>
            </a:pPr>
            <a:r>
              <a:rPr lang="en-US" dirty="0">
                <a:solidFill>
                  <a:schemeClr val="bg2"/>
                </a:solidFill>
              </a:rPr>
              <a:t>Security tests</a:t>
            </a:r>
          </a:p>
          <a:p>
            <a:pPr marL="800100" lvl="1" indent="-342900">
              <a:buFont typeface="Arial" panose="020B0604020202020204" pitchFamily="34" charset="0"/>
              <a:buChar char="•"/>
            </a:pPr>
            <a:endParaRPr lang="en-US" dirty="0">
              <a:solidFill>
                <a:schemeClr val="bg2"/>
              </a:solidFill>
            </a:endParaRPr>
          </a:p>
          <a:p>
            <a:r>
              <a:rPr lang="en-US" dirty="0">
                <a:solidFill>
                  <a:schemeClr val="bg2"/>
                </a:solidFill>
              </a:rPr>
              <a:t>Cartridges can also include jobs for creating and destroying environments, or these stages can be included as part of the main pipeline.</a:t>
            </a:r>
          </a:p>
        </p:txBody>
      </p:sp>
    </p:spTree>
    <p:extLst>
      <p:ext uri="{BB962C8B-B14F-4D97-AF65-F5344CB8AC3E}">
        <p14:creationId xmlns:p14="http://schemas.microsoft.com/office/powerpoint/2010/main" val="87281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Testing the Cartridge</a:t>
            </a:r>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18</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67470" y="1104284"/>
            <a:ext cx="11430000" cy="5678478"/>
          </a:xfrm>
          <a:prstGeom prst="rect">
            <a:avLst/>
          </a:prstGeom>
        </p:spPr>
        <p:txBody>
          <a:bodyPr wrap="square">
            <a:spAutoFit/>
          </a:bodyPr>
          <a:lstStyle/>
          <a:p>
            <a:r>
              <a:rPr lang="en-US" sz="1650" dirty="0">
                <a:solidFill>
                  <a:schemeClr val="bg2"/>
                </a:solidFill>
              </a:rPr>
              <a:t>Once a cartridge has been developed it is necessary to test it against the platform in the same way that consuming users would.</a:t>
            </a:r>
          </a:p>
          <a:p>
            <a:endParaRPr lang="en-US" sz="1650" dirty="0">
              <a:solidFill>
                <a:schemeClr val="bg2"/>
              </a:solidFill>
            </a:endParaRPr>
          </a:p>
          <a:p>
            <a:r>
              <a:rPr lang="en-US" sz="1650" dirty="0">
                <a:solidFill>
                  <a:schemeClr val="bg2"/>
                </a:solidFill>
              </a:rPr>
              <a:t>To do this:</a:t>
            </a:r>
          </a:p>
          <a:p>
            <a:pPr marL="342900" indent="-342900">
              <a:buFont typeface="+mj-lt"/>
              <a:buAutoNum type="arabicPeriod"/>
            </a:pPr>
            <a:r>
              <a:rPr lang="en-US" sz="1650" dirty="0">
                <a:solidFill>
                  <a:schemeClr val="bg2"/>
                </a:solidFill>
              </a:rPr>
              <a:t>Push cartridge to a Git repository</a:t>
            </a:r>
          </a:p>
          <a:p>
            <a:pPr marL="342900" indent="-342900">
              <a:buFont typeface="+mj-lt"/>
              <a:buAutoNum type="arabicPeriod"/>
            </a:pPr>
            <a:r>
              <a:rPr lang="en-US" sz="1650" dirty="0">
                <a:solidFill>
                  <a:schemeClr val="bg2"/>
                </a:solidFill>
              </a:rPr>
              <a:t>Add the cartridge URL so it can be loaded </a:t>
            </a:r>
          </a:p>
          <a:p>
            <a:pPr marL="800100" lvl="1" indent="-342900">
              <a:buFont typeface="+mj-lt"/>
              <a:buAutoNum type="arabicPeriod"/>
            </a:pPr>
            <a:r>
              <a:rPr lang="en-US" sz="1650" dirty="0">
                <a:solidFill>
                  <a:schemeClr val="bg2"/>
                </a:solidFill>
              </a:rPr>
              <a:t>Via platform-management</a:t>
            </a:r>
          </a:p>
          <a:p>
            <a:pPr marL="800100" lvl="1" indent="-342900">
              <a:buFont typeface="+mj-lt"/>
              <a:buAutoNum type="arabicPeriod"/>
            </a:pPr>
            <a:r>
              <a:rPr lang="en-US" sz="1650" dirty="0">
                <a:solidFill>
                  <a:schemeClr val="bg2"/>
                </a:solidFill>
              </a:rPr>
              <a:t>Via modifying </a:t>
            </a:r>
            <a:r>
              <a:rPr lang="en-US" sz="1650" dirty="0" err="1">
                <a:solidFill>
                  <a:schemeClr val="bg2"/>
                </a:solidFill>
              </a:rPr>
              <a:t>Load_Cartridge</a:t>
            </a:r>
            <a:r>
              <a:rPr lang="en-US" sz="1650" dirty="0">
                <a:solidFill>
                  <a:schemeClr val="bg2"/>
                </a:solidFill>
              </a:rPr>
              <a:t> </a:t>
            </a:r>
          </a:p>
          <a:p>
            <a:pPr marL="1257300" lvl="2" indent="-342900">
              <a:buFont typeface="Arial" panose="020B0604020202020204" pitchFamily="34" charset="0"/>
              <a:buChar char="•"/>
            </a:pPr>
            <a:r>
              <a:rPr lang="en-US" sz="1650" dirty="0">
                <a:solidFill>
                  <a:schemeClr val="bg2"/>
                </a:solidFill>
              </a:rPr>
              <a:t>Once a project has been created there will be a “</a:t>
            </a:r>
            <a:r>
              <a:rPr lang="en-US" sz="1650" dirty="0" err="1">
                <a:solidFill>
                  <a:schemeClr val="bg2"/>
                </a:solidFill>
              </a:rPr>
              <a:t>Cartridge_Management</a:t>
            </a:r>
            <a:r>
              <a:rPr lang="en-US" sz="1650" dirty="0">
                <a:solidFill>
                  <a:schemeClr val="bg2"/>
                </a:solidFill>
              </a:rPr>
              <a:t>/</a:t>
            </a:r>
            <a:r>
              <a:rPr lang="en-US" sz="1650" dirty="0" err="1">
                <a:solidFill>
                  <a:schemeClr val="bg2"/>
                </a:solidFill>
              </a:rPr>
              <a:t>Load_Cartridge</a:t>
            </a:r>
            <a:r>
              <a:rPr lang="en-US" sz="1650" dirty="0">
                <a:solidFill>
                  <a:schemeClr val="bg2"/>
                </a:solidFill>
              </a:rPr>
              <a:t>” job</a:t>
            </a:r>
          </a:p>
          <a:p>
            <a:pPr marL="1257300" lvl="2" indent="-342900">
              <a:buFont typeface="Arial" panose="020B0604020202020204" pitchFamily="34" charset="0"/>
              <a:buChar char="•"/>
            </a:pPr>
            <a:r>
              <a:rPr lang="en-US" sz="1650" dirty="0">
                <a:solidFill>
                  <a:schemeClr val="bg2"/>
                </a:solidFill>
              </a:rPr>
              <a:t>This can be modified to add the cartridge Git repository URL to the parameter list (by default the cartridge development cartridge is included as an option)</a:t>
            </a:r>
          </a:p>
          <a:p>
            <a:pPr marL="342900" indent="-342900">
              <a:buFont typeface="+mj-lt"/>
              <a:buAutoNum type="arabicPeriod"/>
            </a:pPr>
            <a:r>
              <a:rPr lang="en-US" sz="1650" dirty="0">
                <a:solidFill>
                  <a:schemeClr val="bg2"/>
                </a:solidFill>
              </a:rPr>
              <a:t>Create Workspace</a:t>
            </a:r>
          </a:p>
          <a:p>
            <a:pPr marL="342900" indent="-342900">
              <a:buFont typeface="+mj-lt"/>
              <a:buAutoNum type="arabicPeriod"/>
            </a:pPr>
            <a:r>
              <a:rPr lang="en-US" sz="1650" dirty="0">
                <a:solidFill>
                  <a:schemeClr val="bg2"/>
                </a:solidFill>
              </a:rPr>
              <a:t>Create Project </a:t>
            </a:r>
          </a:p>
          <a:p>
            <a:pPr marL="800100" lvl="1" indent="-342900">
              <a:buFont typeface="Courier New" panose="02070309020205020404" pitchFamily="49" charset="0"/>
              <a:buChar char="o"/>
            </a:pPr>
            <a:r>
              <a:rPr lang="en-US" sz="1650" dirty="0">
                <a:solidFill>
                  <a:schemeClr val="bg2"/>
                </a:solidFill>
              </a:rPr>
              <a:t>See 2.2 if 2.1 was not followed earlier</a:t>
            </a:r>
          </a:p>
          <a:p>
            <a:pPr marL="342900" indent="-342900">
              <a:buFont typeface="+mj-lt"/>
              <a:buAutoNum type="arabicPeriod"/>
            </a:pPr>
            <a:r>
              <a:rPr lang="en-US" sz="1650" dirty="0">
                <a:solidFill>
                  <a:schemeClr val="bg2"/>
                </a:solidFill>
              </a:rPr>
              <a:t>Load Cartridge </a:t>
            </a:r>
          </a:p>
          <a:p>
            <a:pPr marL="800100" lvl="1" indent="-342900">
              <a:buFont typeface="Courier New" panose="02070309020205020404" pitchFamily="49" charset="0"/>
              <a:buChar char="o"/>
            </a:pPr>
            <a:r>
              <a:rPr lang="en-US" sz="1650" dirty="0">
                <a:solidFill>
                  <a:schemeClr val="bg2"/>
                </a:solidFill>
              </a:rPr>
              <a:t>If your cartridge only uses Job DSL then this can be repeated multiple times without creating a new project</a:t>
            </a:r>
          </a:p>
          <a:p>
            <a:pPr marL="800100" lvl="1" indent="-342900">
              <a:buFont typeface="Courier New" panose="02070309020205020404" pitchFamily="49" charset="0"/>
              <a:buChar char="o"/>
            </a:pPr>
            <a:r>
              <a:rPr lang="en-US" sz="1650" dirty="0">
                <a:solidFill>
                  <a:schemeClr val="bg2"/>
                </a:solidFill>
              </a:rPr>
              <a:t>If your cartridge loads XML then the jobs will need to be removed to repeat this step</a:t>
            </a:r>
          </a:p>
          <a:p>
            <a:pPr marL="342900" indent="-342900">
              <a:buFont typeface="+mj-lt"/>
              <a:buAutoNum type="arabicPeriod"/>
            </a:pPr>
            <a:r>
              <a:rPr lang="en-US" sz="1650" dirty="0">
                <a:solidFill>
                  <a:schemeClr val="bg2"/>
                </a:solidFill>
              </a:rPr>
              <a:t>Verify the cartridge has loaded as expected</a:t>
            </a:r>
          </a:p>
          <a:p>
            <a:pPr marL="342900" indent="-342900">
              <a:buFont typeface="+mj-lt"/>
              <a:buAutoNum type="arabicPeriod"/>
            </a:pPr>
            <a:r>
              <a:rPr lang="en-US" sz="1650" dirty="0">
                <a:solidFill>
                  <a:schemeClr val="bg2"/>
                </a:solidFill>
              </a:rPr>
              <a:t>Verify that the Jenkins jobs etc. function correctly</a:t>
            </a:r>
          </a:p>
          <a:p>
            <a:pPr marL="342900" indent="-342900">
              <a:buFont typeface="+mj-lt"/>
              <a:buAutoNum type="arabicPeriod"/>
            </a:pPr>
            <a:r>
              <a:rPr lang="en-US" sz="1650" dirty="0">
                <a:solidFill>
                  <a:schemeClr val="bg2"/>
                </a:solidFill>
              </a:rPr>
              <a:t>Make any necessary fixes/updates &amp; push to your Git repository</a:t>
            </a:r>
          </a:p>
          <a:p>
            <a:pPr marL="342900" indent="-342900">
              <a:buFont typeface="+mj-lt"/>
              <a:buAutoNum type="arabicPeriod"/>
            </a:pPr>
            <a:r>
              <a:rPr lang="en-US" sz="1650" dirty="0">
                <a:solidFill>
                  <a:schemeClr val="bg2"/>
                </a:solidFill>
              </a:rPr>
              <a:t>Rinse repeat 4-9</a:t>
            </a:r>
          </a:p>
        </p:txBody>
      </p:sp>
    </p:spTree>
    <p:extLst>
      <p:ext uri="{BB962C8B-B14F-4D97-AF65-F5344CB8AC3E}">
        <p14:creationId xmlns:p14="http://schemas.microsoft.com/office/powerpoint/2010/main" val="259476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Testing the Cartridge</a:t>
            </a:r>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19</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53568" y="1165899"/>
            <a:ext cx="11430000" cy="5678478"/>
          </a:xfrm>
          <a:prstGeom prst="rect">
            <a:avLst/>
          </a:prstGeom>
        </p:spPr>
        <p:txBody>
          <a:bodyPr wrap="square">
            <a:spAutoFit/>
          </a:bodyPr>
          <a:lstStyle/>
          <a:p>
            <a:r>
              <a:rPr lang="en-US" sz="1650" dirty="0">
                <a:solidFill>
                  <a:schemeClr val="bg2"/>
                </a:solidFill>
              </a:rPr>
              <a:t>Once a cartridge has been developed it is necessary to test it against the platform in the same way that consuming users would.</a:t>
            </a:r>
          </a:p>
          <a:p>
            <a:endParaRPr lang="en-US" sz="1650" dirty="0">
              <a:solidFill>
                <a:schemeClr val="bg2"/>
              </a:solidFill>
            </a:endParaRPr>
          </a:p>
          <a:p>
            <a:r>
              <a:rPr lang="en-US" sz="1650" dirty="0">
                <a:solidFill>
                  <a:schemeClr val="bg2"/>
                </a:solidFill>
              </a:rPr>
              <a:t>To do this:</a:t>
            </a:r>
          </a:p>
          <a:p>
            <a:pPr marL="342900" indent="-342900">
              <a:buFont typeface="+mj-lt"/>
              <a:buAutoNum type="arabicPeriod"/>
            </a:pPr>
            <a:r>
              <a:rPr lang="en-US" sz="1650" dirty="0">
                <a:solidFill>
                  <a:schemeClr val="bg2"/>
                </a:solidFill>
              </a:rPr>
              <a:t>Push cartridge to a Git repository</a:t>
            </a:r>
          </a:p>
          <a:p>
            <a:pPr marL="342900" indent="-342900">
              <a:buFont typeface="+mj-lt"/>
              <a:buAutoNum type="arabicPeriod"/>
            </a:pPr>
            <a:r>
              <a:rPr lang="en-US" sz="1650" dirty="0">
                <a:solidFill>
                  <a:schemeClr val="bg2"/>
                </a:solidFill>
              </a:rPr>
              <a:t>Add the cartridge URL so it can be loaded </a:t>
            </a:r>
          </a:p>
          <a:p>
            <a:pPr marL="800100" lvl="1" indent="-342900">
              <a:buFont typeface="+mj-lt"/>
              <a:buAutoNum type="arabicPeriod"/>
            </a:pPr>
            <a:r>
              <a:rPr lang="en-US" sz="1650" dirty="0">
                <a:solidFill>
                  <a:schemeClr val="bg2"/>
                </a:solidFill>
              </a:rPr>
              <a:t>Via platform-management</a:t>
            </a:r>
          </a:p>
          <a:p>
            <a:pPr marL="800100" lvl="1" indent="-342900">
              <a:buFont typeface="+mj-lt"/>
              <a:buAutoNum type="arabicPeriod"/>
            </a:pPr>
            <a:r>
              <a:rPr lang="en-US" sz="1650" dirty="0">
                <a:solidFill>
                  <a:schemeClr val="bg2"/>
                </a:solidFill>
              </a:rPr>
              <a:t>Via modifying </a:t>
            </a:r>
            <a:r>
              <a:rPr lang="en-US" sz="1650" dirty="0" err="1">
                <a:solidFill>
                  <a:schemeClr val="bg2"/>
                </a:solidFill>
              </a:rPr>
              <a:t>Load_Cartridge</a:t>
            </a:r>
            <a:r>
              <a:rPr lang="en-US" sz="1650" dirty="0">
                <a:solidFill>
                  <a:schemeClr val="bg2"/>
                </a:solidFill>
              </a:rPr>
              <a:t> </a:t>
            </a:r>
          </a:p>
          <a:p>
            <a:pPr marL="1257300" lvl="2" indent="-342900">
              <a:buFont typeface="Arial" panose="020B0604020202020204" pitchFamily="34" charset="0"/>
              <a:buChar char="•"/>
            </a:pPr>
            <a:r>
              <a:rPr lang="en-US" sz="1650" dirty="0">
                <a:solidFill>
                  <a:schemeClr val="bg2"/>
                </a:solidFill>
              </a:rPr>
              <a:t>Once a project has been created there will be a “</a:t>
            </a:r>
            <a:r>
              <a:rPr lang="en-US" sz="1650" dirty="0" err="1">
                <a:solidFill>
                  <a:schemeClr val="bg2"/>
                </a:solidFill>
              </a:rPr>
              <a:t>Cartridge_Management</a:t>
            </a:r>
            <a:r>
              <a:rPr lang="en-US" sz="1650" dirty="0">
                <a:solidFill>
                  <a:schemeClr val="bg2"/>
                </a:solidFill>
              </a:rPr>
              <a:t>/</a:t>
            </a:r>
            <a:r>
              <a:rPr lang="en-US" sz="1650" dirty="0" err="1">
                <a:solidFill>
                  <a:schemeClr val="bg2"/>
                </a:solidFill>
              </a:rPr>
              <a:t>Load_Cartridge</a:t>
            </a:r>
            <a:r>
              <a:rPr lang="en-US" sz="1650" dirty="0">
                <a:solidFill>
                  <a:schemeClr val="bg2"/>
                </a:solidFill>
              </a:rPr>
              <a:t>” job</a:t>
            </a:r>
          </a:p>
          <a:p>
            <a:pPr marL="1257300" lvl="2" indent="-342900">
              <a:buFont typeface="Arial" panose="020B0604020202020204" pitchFamily="34" charset="0"/>
              <a:buChar char="•"/>
            </a:pPr>
            <a:r>
              <a:rPr lang="en-US" sz="1650" dirty="0">
                <a:solidFill>
                  <a:schemeClr val="bg2"/>
                </a:solidFill>
              </a:rPr>
              <a:t>This can be modified to add the cartridge Git repository URL to the parameter list (by default the cartridge development cartridge is included as an option)</a:t>
            </a:r>
          </a:p>
          <a:p>
            <a:pPr marL="342900" indent="-342900">
              <a:buFont typeface="+mj-lt"/>
              <a:buAutoNum type="arabicPeriod"/>
            </a:pPr>
            <a:r>
              <a:rPr lang="en-US" sz="1650" dirty="0">
                <a:solidFill>
                  <a:schemeClr val="bg2"/>
                </a:solidFill>
              </a:rPr>
              <a:t>Create Workspace</a:t>
            </a:r>
          </a:p>
          <a:p>
            <a:pPr marL="342900" indent="-342900">
              <a:buFont typeface="+mj-lt"/>
              <a:buAutoNum type="arabicPeriod"/>
            </a:pPr>
            <a:r>
              <a:rPr lang="en-US" sz="1650" dirty="0">
                <a:solidFill>
                  <a:schemeClr val="bg2"/>
                </a:solidFill>
              </a:rPr>
              <a:t>Create Project </a:t>
            </a:r>
          </a:p>
          <a:p>
            <a:pPr marL="800100" lvl="1" indent="-342900">
              <a:buFont typeface="Courier New" panose="02070309020205020404" pitchFamily="49" charset="0"/>
              <a:buChar char="o"/>
            </a:pPr>
            <a:r>
              <a:rPr lang="en-US" sz="1650" dirty="0">
                <a:solidFill>
                  <a:schemeClr val="bg2"/>
                </a:solidFill>
              </a:rPr>
              <a:t>See 2.2 if 2.1 was not followed earlier</a:t>
            </a:r>
          </a:p>
          <a:p>
            <a:pPr marL="342900" indent="-342900">
              <a:buFont typeface="+mj-lt"/>
              <a:buAutoNum type="arabicPeriod"/>
            </a:pPr>
            <a:r>
              <a:rPr lang="en-US" sz="1650" dirty="0">
                <a:solidFill>
                  <a:schemeClr val="bg2"/>
                </a:solidFill>
              </a:rPr>
              <a:t>Load Cartridge </a:t>
            </a:r>
          </a:p>
          <a:p>
            <a:pPr marL="800100" lvl="1" indent="-342900">
              <a:buFont typeface="Courier New" panose="02070309020205020404" pitchFamily="49" charset="0"/>
              <a:buChar char="o"/>
            </a:pPr>
            <a:r>
              <a:rPr lang="en-US" sz="1650" dirty="0">
                <a:solidFill>
                  <a:schemeClr val="bg2"/>
                </a:solidFill>
              </a:rPr>
              <a:t>If your cartridge only uses Job DSL then this can be repeated multiple times without creating a new project</a:t>
            </a:r>
          </a:p>
          <a:p>
            <a:pPr marL="800100" lvl="1" indent="-342900">
              <a:buFont typeface="Courier New" panose="02070309020205020404" pitchFamily="49" charset="0"/>
              <a:buChar char="o"/>
            </a:pPr>
            <a:r>
              <a:rPr lang="en-US" sz="1650" dirty="0">
                <a:solidFill>
                  <a:schemeClr val="bg2"/>
                </a:solidFill>
              </a:rPr>
              <a:t>If your cartridge loads XML then the jobs will need to be removed to repeat this step</a:t>
            </a:r>
          </a:p>
          <a:p>
            <a:pPr marL="342900" indent="-342900">
              <a:buFont typeface="+mj-lt"/>
              <a:buAutoNum type="arabicPeriod"/>
            </a:pPr>
            <a:r>
              <a:rPr lang="en-US" sz="1650" dirty="0">
                <a:solidFill>
                  <a:schemeClr val="bg2"/>
                </a:solidFill>
              </a:rPr>
              <a:t>Verify the cartridge has loaded as expected</a:t>
            </a:r>
          </a:p>
          <a:p>
            <a:pPr marL="342900" indent="-342900">
              <a:buFont typeface="+mj-lt"/>
              <a:buAutoNum type="arabicPeriod"/>
            </a:pPr>
            <a:r>
              <a:rPr lang="en-US" sz="1650" dirty="0">
                <a:solidFill>
                  <a:schemeClr val="bg2"/>
                </a:solidFill>
              </a:rPr>
              <a:t>Verify that the Jenkins jobs etc. function correctly</a:t>
            </a:r>
          </a:p>
          <a:p>
            <a:pPr marL="342900" indent="-342900">
              <a:buFont typeface="+mj-lt"/>
              <a:buAutoNum type="arabicPeriod"/>
            </a:pPr>
            <a:r>
              <a:rPr lang="en-US" sz="1650" dirty="0">
                <a:solidFill>
                  <a:schemeClr val="bg2"/>
                </a:solidFill>
              </a:rPr>
              <a:t>Make any necessary fixes/updates &amp; push to your Git repository</a:t>
            </a:r>
          </a:p>
          <a:p>
            <a:pPr marL="342900" indent="-342900">
              <a:buFont typeface="+mj-lt"/>
              <a:buAutoNum type="arabicPeriod"/>
            </a:pPr>
            <a:r>
              <a:rPr lang="en-US" sz="1650" dirty="0">
                <a:solidFill>
                  <a:schemeClr val="bg2"/>
                </a:solidFill>
              </a:rPr>
              <a:t>Rinse repeat 4-9</a:t>
            </a:r>
          </a:p>
        </p:txBody>
      </p:sp>
    </p:spTree>
    <p:extLst>
      <p:ext uri="{BB962C8B-B14F-4D97-AF65-F5344CB8AC3E}">
        <p14:creationId xmlns:p14="http://schemas.microsoft.com/office/powerpoint/2010/main" val="243711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normAutofit/>
          </a:bodyPr>
          <a:lstStyle/>
          <a:p>
            <a:r>
              <a:rPr lang="en-US" dirty="0">
                <a:ln>
                  <a:solidFill>
                    <a:schemeClr val="accent6"/>
                  </a:solidFill>
                </a:ln>
              </a:rPr>
              <a:t>AGENDA</a:t>
            </a:r>
          </a:p>
        </p:txBody>
      </p:sp>
      <p:sp>
        <p:nvSpPr>
          <p:cNvPr id="7" name="Text Placeholder 6"/>
          <p:cNvSpPr>
            <a:spLocks noGrp="1"/>
          </p:cNvSpPr>
          <p:nvPr>
            <p:ph type="body" sz="quarter" idx="10"/>
          </p:nvPr>
        </p:nvSpPr>
        <p:spPr/>
        <p:txBody>
          <a:bodyPr/>
          <a:lstStyle/>
          <a:p>
            <a:endParaRPr lang="en-US" dirty="0"/>
          </a:p>
        </p:txBody>
      </p:sp>
      <p:sp>
        <p:nvSpPr>
          <p:cNvPr id="4" name="Footer Placeholder 3"/>
          <p:cNvSpPr>
            <a:spLocks noGrp="1"/>
          </p:cNvSpPr>
          <p:nvPr>
            <p:ph type="ftr" sz="quarter" idx="3"/>
          </p:nvPr>
        </p:nvSpPr>
        <p:spPr>
          <a:ln>
            <a:noFill/>
          </a:ln>
        </p:spPr>
        <p:txBody>
          <a:bodyPr/>
          <a:lstStyle/>
          <a:p>
            <a:r>
              <a:rPr lang="en-US" dirty="0"/>
              <a:t>Copyright © 2015 Accenture All Rights Reserved.</a:t>
            </a:r>
          </a:p>
        </p:txBody>
      </p:sp>
      <p:sp>
        <p:nvSpPr>
          <p:cNvPr id="3" name="Slide Number Placeholder 2"/>
          <p:cNvSpPr>
            <a:spLocks noGrp="1"/>
          </p:cNvSpPr>
          <p:nvPr>
            <p:ph type="sldNum" sz="quarter" idx="4"/>
          </p:nvPr>
        </p:nvSpPr>
        <p:spPr/>
        <p:txBody>
          <a:bodyPr/>
          <a:lstStyle/>
          <a:p>
            <a:fld id="{73954299-DE52-47A8-A04E-69FC1668FE8B}" type="slidenum">
              <a:rPr lang="en-US" smtClean="0"/>
              <a:pPr/>
              <a:t>2</a:t>
            </a:fld>
            <a:endParaRPr lang="en-US" dirty="0"/>
          </a:p>
        </p:txBody>
      </p:sp>
      <p:sp>
        <p:nvSpPr>
          <p:cNvPr id="30" name="Pentagon 2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38" name="Rectangle 5"/>
          <p:cNvSpPr>
            <a:spLocks noChangeArrowheads="1"/>
          </p:cNvSpPr>
          <p:nvPr/>
        </p:nvSpPr>
        <p:spPr bwMode="auto">
          <a:xfrm>
            <a:off x="1929000" y="2060129"/>
            <a:ext cx="864970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What is Accenture DevOps Platform (ADOP)?</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What is a Cartridge?</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Development Guidelines</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Utilize the Cartridge Development cartridge</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Develop the Cartridge content</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Test the cartridge against the platform</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DEMO</a:t>
            </a:r>
          </a:p>
          <a:p>
            <a:pPr marL="514350" indent="-514350">
              <a:buFont typeface="+mj-lt"/>
              <a:buAutoNum type="arabicParenR"/>
            </a:pPr>
            <a:r>
              <a:rPr lang="en-US" altLang="en-US" sz="3000" dirty="0">
                <a:solidFill>
                  <a:schemeClr val="bg2"/>
                </a:solidFill>
                <a:latin typeface="Segoe UI" panose="020B0502040204020203" pitchFamily="34" charset="0"/>
                <a:ea typeface="Segoe UI" panose="020B0502040204020203" pitchFamily="34" charset="0"/>
                <a:cs typeface="Segoe UI" panose="020B0502040204020203" pitchFamily="34" charset="0"/>
              </a:rPr>
              <a:t> Q&amp;A</a:t>
            </a:r>
          </a:p>
        </p:txBody>
      </p:sp>
    </p:spTree>
    <p:extLst>
      <p:ext uri="{BB962C8B-B14F-4D97-AF65-F5344CB8AC3E}">
        <p14:creationId xmlns:p14="http://schemas.microsoft.com/office/powerpoint/2010/main" val="87151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DEMO</a:t>
            </a:r>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20</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Tree>
    <p:extLst>
      <p:ext uri="{BB962C8B-B14F-4D97-AF65-F5344CB8AC3E}">
        <p14:creationId xmlns:p14="http://schemas.microsoft.com/office/powerpoint/2010/main" val="795287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en-US" dirty="0">
                <a:ln>
                  <a:solidFill>
                    <a:schemeClr val="accent6"/>
                  </a:solidFill>
                </a:ln>
              </a:rPr>
              <a:t>Questions</a:t>
            </a:r>
          </a:p>
        </p:txBody>
      </p:sp>
      <p:sp>
        <p:nvSpPr>
          <p:cNvPr id="7" name="Text Placeholder 6"/>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dirty="0"/>
              <a:t>Copyright © 2015 Accenture All Rights Reserved.</a:t>
            </a:r>
          </a:p>
        </p:txBody>
      </p:sp>
      <p:sp>
        <p:nvSpPr>
          <p:cNvPr id="4" name="Slide Number Placeholder 3"/>
          <p:cNvSpPr>
            <a:spLocks noGrp="1"/>
          </p:cNvSpPr>
          <p:nvPr>
            <p:ph type="sldNum" sz="quarter" idx="4"/>
          </p:nvPr>
        </p:nvSpPr>
        <p:spPr/>
        <p:txBody>
          <a:bodyPr/>
          <a:lstStyle/>
          <a:p>
            <a:fld id="{D341B97A-378E-4F69-9D74-E5B0730D91FC}" type="slidenum">
              <a:rPr lang="en-US" smtClean="0"/>
              <a:pPr/>
              <a:t>21</a:t>
            </a:fld>
            <a:endParaRPr lang="en-US" dirty="0"/>
          </a:p>
        </p:txBody>
      </p:sp>
      <p:sp>
        <p:nvSpPr>
          <p:cNvPr id="28" name="Pentagon 27"/>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pic>
        <p:nvPicPr>
          <p:cNvPr id="113668" name="Picture 4" descr="http://smurfitschoolblog.com/wp-content/uploads/2015/10/equipmentprotecti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386" y="1479322"/>
            <a:ext cx="5302477" cy="530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036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en-US" dirty="0">
                <a:ln>
                  <a:solidFill>
                    <a:schemeClr val="accent6"/>
                  </a:solidFill>
                </a:ln>
              </a:rPr>
              <a:t>Source</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dirty="0"/>
              <a:t>Copyright © 2015 Accenture All Rights Reserved.</a:t>
            </a:r>
          </a:p>
        </p:txBody>
      </p:sp>
      <p:sp>
        <p:nvSpPr>
          <p:cNvPr id="4" name="Slide Number Placeholder 3"/>
          <p:cNvSpPr>
            <a:spLocks noGrp="1"/>
          </p:cNvSpPr>
          <p:nvPr>
            <p:ph type="sldNum" sz="quarter" idx="4"/>
          </p:nvPr>
        </p:nvSpPr>
        <p:spPr/>
        <p:txBody>
          <a:bodyPr/>
          <a:lstStyle/>
          <a:p>
            <a:fld id="{D341B97A-378E-4F69-9D74-E5B0730D91FC}" type="slidenum">
              <a:rPr lang="en-US" smtClean="0"/>
              <a:pPr/>
              <a:t>22</a:t>
            </a:fld>
            <a:endParaRPr lang="en-US" dirty="0"/>
          </a:p>
        </p:txBody>
      </p:sp>
      <p:sp>
        <p:nvSpPr>
          <p:cNvPr id="28" name="Pentagon 27"/>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1966926" y="1659442"/>
            <a:ext cx="8415324" cy="5693866"/>
          </a:xfrm>
          <a:prstGeom prst="rect">
            <a:avLst/>
          </a:prstGeom>
        </p:spPr>
        <p:txBody>
          <a:bodyPr wrap="square">
            <a:spAutoFit/>
          </a:bodyPr>
          <a:lstStyle/>
          <a:p>
            <a:pPr marL="457200" indent="-457200">
              <a:buFont typeface="Arial" panose="020B0604020202020204" pitchFamily="34" charset="0"/>
              <a:buChar char="•"/>
            </a:pPr>
            <a:r>
              <a:rPr lang="en-US" sz="2800" dirty="0">
                <a:hlinkClick r:id="rId3"/>
              </a:rPr>
              <a:t>https://www.accenture.com/us-en/blogs/blogs-open-sourcing-accenture-devops-platform</a:t>
            </a:r>
          </a:p>
          <a:p>
            <a:pPr marL="457200" indent="-457200">
              <a:buFont typeface="Arial" panose="020B0604020202020204" pitchFamily="34" charset="0"/>
              <a:buChar char="•"/>
            </a:pPr>
            <a:endParaRPr lang="en-US" sz="2800" dirty="0">
              <a:hlinkClick r:id="rId3"/>
            </a:endParaRPr>
          </a:p>
          <a:p>
            <a:pPr marL="457200" indent="-457200">
              <a:buFont typeface="Arial" panose="020B0604020202020204" pitchFamily="34" charset="0"/>
              <a:buChar char="•"/>
            </a:pPr>
            <a:r>
              <a:rPr lang="en-US" sz="2800" dirty="0">
                <a:hlinkClick r:id="rId3"/>
              </a:rPr>
              <a:t>http://accenture.github.io/adop-docker-compose/docs/developing/cartridges/</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hlinkClick r:id="rId4"/>
              </a:rPr>
              <a:t>https://github.com/jenkinsci/job-dsl-plugin/</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hlinkClick r:id="rId5"/>
              </a:rPr>
              <a:t>http://job-dsl.herokuapp.com/</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70139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2800" dirty="0">
                <a:latin typeface="+mn-lt"/>
              </a:rPr>
              <a:t>What is DevOps?</a:t>
            </a:r>
            <a:br>
              <a:rPr lang="en-US" sz="4000" dirty="0">
                <a:gradFill>
                  <a:gsLst>
                    <a:gs pos="0">
                      <a:srgbClr val="D9D9D9"/>
                    </a:gs>
                    <a:gs pos="100000">
                      <a:srgbClr val="D9D9D9"/>
                    </a:gs>
                  </a:gsLst>
                  <a:lin ang="5400000" scaled="1"/>
                </a:gradFill>
                <a:latin typeface="+mn-lt"/>
              </a:rPr>
            </a:br>
            <a:r>
              <a:rPr lang="en-US" sz="2000" dirty="0">
                <a:solidFill>
                  <a:schemeClr val="bg2"/>
                </a:solidFill>
              </a:rPr>
              <a:t>Brief Overview</a:t>
            </a:r>
            <a:endParaRPr lang="en-US" sz="2000" dirty="0">
              <a:solidFill>
                <a:schemeClr val="bg2"/>
              </a:solidFill>
              <a:latin typeface="+mn-lt"/>
            </a:endParaRPr>
          </a:p>
        </p:txBody>
      </p:sp>
      <p:sp>
        <p:nvSpPr>
          <p:cNvPr id="8" name="Footer Placeholder 4"/>
          <p:cNvSpPr>
            <a:spLocks noGrp="1"/>
          </p:cNvSpPr>
          <p:nvPr>
            <p:ph type="ftr" sz="quarter" idx="3"/>
          </p:nvPr>
        </p:nvSpPr>
        <p:spPr/>
        <p:txBody>
          <a:bodyPr/>
          <a:lstStyle/>
          <a:p>
            <a:pPr>
              <a:defRPr/>
            </a:pPr>
            <a:r>
              <a:rPr lang="en-GB" dirty="0"/>
              <a:t>Copyright © 2015 Accenture. All rights reserved. Confidential—For Company Internal Use Only.</a:t>
            </a:r>
            <a:endParaRPr lang="en-US" dirty="0"/>
          </a:p>
        </p:txBody>
      </p:sp>
      <p:sp>
        <p:nvSpPr>
          <p:cNvPr id="7" name="Slide Number Placeholder 3"/>
          <p:cNvSpPr>
            <a:spLocks noGrp="1"/>
          </p:cNvSpPr>
          <p:nvPr>
            <p:ph type="sldNum" sz="quarter" idx="4"/>
          </p:nvPr>
        </p:nvSpPr>
        <p:spPr/>
        <p:txBody>
          <a:bodyPr/>
          <a:lstStyle/>
          <a:p>
            <a:r>
              <a:rPr lang="en-US" dirty="0"/>
              <a:t>2</a:t>
            </a:r>
          </a:p>
        </p:txBody>
      </p:sp>
      <p:sp>
        <p:nvSpPr>
          <p:cNvPr id="9" name="Text Box 34"/>
          <p:cNvSpPr txBox="1">
            <a:spLocks noChangeArrowheads="1"/>
          </p:cNvSpPr>
          <p:nvPr>
            <p:custDataLst>
              <p:tags r:id="rId1"/>
            </p:custDataLst>
          </p:nvPr>
        </p:nvSpPr>
        <p:spPr bwMode="auto">
          <a:xfrm>
            <a:off x="8066449" y="6552669"/>
            <a:ext cx="1468672" cy="246221"/>
          </a:xfrm>
          <a:prstGeom prst="rect">
            <a:avLst/>
          </a:prstGeom>
          <a:noFill/>
          <a:ln w="12700" algn="ctr">
            <a:noFill/>
            <a:miter lim="800000"/>
            <a:headEnd/>
            <a:tailEnd/>
          </a:ln>
          <a:effectLst/>
        </p:spPr>
        <p:txBody>
          <a:bodyPr wrap="none">
            <a:spAutoFit/>
          </a:bodyPr>
          <a:lstStyle/>
          <a:p>
            <a:pPr eaLnBrk="1" hangingPunct="1">
              <a:defRPr/>
            </a:pPr>
            <a:r>
              <a:rPr lang="en-US" sz="1000" dirty="0">
                <a:solidFill>
                  <a:srgbClr val="A20000"/>
                </a:solidFill>
              </a:rPr>
              <a:t>For Internal Use Only</a:t>
            </a:r>
          </a:p>
        </p:txBody>
      </p:sp>
      <p:cxnSp>
        <p:nvCxnSpPr>
          <p:cNvPr id="100" name="Straight Connector 99"/>
          <p:cNvCxnSpPr/>
          <p:nvPr/>
        </p:nvCxnSpPr>
        <p:spPr>
          <a:xfrm flipV="1">
            <a:off x="4553603" y="1662995"/>
            <a:ext cx="488404" cy="2"/>
          </a:xfrm>
          <a:prstGeom prst="line">
            <a:avLst/>
          </a:prstGeom>
          <a:noFill/>
          <a:ln w="44450" cap="flat" cmpd="sng" algn="ctr">
            <a:solidFill>
              <a:srgbClr val="3498DB"/>
            </a:solidFill>
            <a:prstDash val="solid"/>
            <a:tailEnd type="none" w="lg" len="lg"/>
          </a:ln>
          <a:effectLst/>
        </p:spPr>
      </p:cxnSp>
      <p:cxnSp>
        <p:nvCxnSpPr>
          <p:cNvPr id="101" name="Straight Connector 100"/>
          <p:cNvCxnSpPr/>
          <p:nvPr/>
        </p:nvCxnSpPr>
        <p:spPr>
          <a:xfrm flipV="1">
            <a:off x="4525975" y="2975214"/>
            <a:ext cx="488404" cy="2"/>
          </a:xfrm>
          <a:prstGeom prst="line">
            <a:avLst/>
          </a:prstGeom>
          <a:noFill/>
          <a:ln w="44450" cap="flat" cmpd="sng" algn="ctr">
            <a:solidFill>
              <a:srgbClr val="E87E04"/>
            </a:solidFill>
            <a:prstDash val="solid"/>
            <a:tailEnd type="none" w="lg" len="lg"/>
          </a:ln>
          <a:effectLst/>
        </p:spPr>
      </p:cxnSp>
      <p:cxnSp>
        <p:nvCxnSpPr>
          <p:cNvPr id="102" name="Straight Connector 101"/>
          <p:cNvCxnSpPr/>
          <p:nvPr/>
        </p:nvCxnSpPr>
        <p:spPr>
          <a:xfrm>
            <a:off x="4090906" y="2317097"/>
            <a:ext cx="887057" cy="0"/>
          </a:xfrm>
          <a:prstGeom prst="line">
            <a:avLst/>
          </a:prstGeom>
          <a:noFill/>
          <a:ln w="44450" cap="flat" cmpd="sng" algn="ctr">
            <a:solidFill>
              <a:srgbClr val="D2527F"/>
            </a:solidFill>
            <a:prstDash val="solid"/>
            <a:tailEnd type="diamond" w="lg" len="lg"/>
          </a:ln>
          <a:effectLst/>
        </p:spPr>
      </p:cxnSp>
      <p:cxnSp>
        <p:nvCxnSpPr>
          <p:cNvPr id="103" name="Straight Connector 102"/>
          <p:cNvCxnSpPr/>
          <p:nvPr/>
        </p:nvCxnSpPr>
        <p:spPr>
          <a:xfrm>
            <a:off x="3529107" y="2615052"/>
            <a:ext cx="446321" cy="360165"/>
          </a:xfrm>
          <a:prstGeom prst="line">
            <a:avLst/>
          </a:prstGeom>
          <a:noFill/>
          <a:ln w="44450" cap="flat" cmpd="sng" algn="ctr">
            <a:solidFill>
              <a:srgbClr val="1BBC9B"/>
            </a:solidFill>
            <a:prstDash val="solid"/>
            <a:tailEnd type="none" w="lg" len="lg"/>
          </a:ln>
          <a:effectLst/>
        </p:spPr>
      </p:cxnSp>
      <p:cxnSp>
        <p:nvCxnSpPr>
          <p:cNvPr id="104" name="Straight Connector 103"/>
          <p:cNvCxnSpPr/>
          <p:nvPr/>
        </p:nvCxnSpPr>
        <p:spPr>
          <a:xfrm flipV="1">
            <a:off x="3575629" y="1691929"/>
            <a:ext cx="893314" cy="268676"/>
          </a:xfrm>
          <a:prstGeom prst="line">
            <a:avLst/>
          </a:prstGeom>
          <a:noFill/>
          <a:ln w="44450" cap="flat" cmpd="sng" algn="ctr">
            <a:solidFill>
              <a:srgbClr val="1BBC9B"/>
            </a:solidFill>
            <a:prstDash val="solid"/>
            <a:headEnd type="none"/>
            <a:tailEnd type="oval" w="lg" len="lg"/>
          </a:ln>
          <a:effectLst/>
        </p:spPr>
      </p:cxnSp>
      <p:grpSp>
        <p:nvGrpSpPr>
          <p:cNvPr id="105" name="Group 104"/>
          <p:cNvGrpSpPr/>
          <p:nvPr/>
        </p:nvGrpSpPr>
        <p:grpSpPr>
          <a:xfrm>
            <a:off x="4413545" y="3714828"/>
            <a:ext cx="3212518" cy="2450089"/>
            <a:chOff x="3879152" y="2269328"/>
            <a:chExt cx="4910937" cy="3265510"/>
          </a:xfrm>
          <a:solidFill>
            <a:srgbClr val="FFFFFF">
              <a:lumMod val="65000"/>
            </a:srgbClr>
          </a:solidFill>
        </p:grpSpPr>
        <p:sp>
          <p:nvSpPr>
            <p:cNvPr id="106" name="Rectangle 105"/>
            <p:cNvSpPr/>
            <p:nvPr/>
          </p:nvSpPr>
          <p:spPr>
            <a:xfrm>
              <a:off x="3879152" y="2269328"/>
              <a:ext cx="4910937" cy="3265510"/>
            </a:xfrm>
            <a:prstGeom prst="rect">
              <a:avLst/>
            </a:prstGeom>
            <a:grpFill/>
            <a:ln w="12700" cap="flat" cmpd="sng" algn="ctr">
              <a:noFill/>
              <a:prstDash val="solid"/>
            </a:ln>
            <a:effectLst>
              <a:outerShdw blurRad="50800" dist="38100" dir="2700000" algn="tl" rotWithShape="0">
                <a:prstClr val="black">
                  <a:alpha val="40000"/>
                </a:prstClr>
              </a:outerShdw>
            </a:effectLst>
          </p:spPr>
          <p:txBody>
            <a:bodyPr rtlCol="0" anchor="ctr"/>
            <a:lstStyle/>
            <a:p>
              <a:pPr algn="ctr" eaLnBrk="0" fontAlgn="base" hangingPunct="0">
                <a:lnSpc>
                  <a:spcPct val="80000"/>
                </a:lnSpc>
                <a:spcBef>
                  <a:spcPct val="0"/>
                </a:spcBef>
                <a:spcAft>
                  <a:spcPct val="0"/>
                </a:spcAft>
                <a:defRPr/>
              </a:pPr>
              <a:endParaRPr lang="en-US" sz="1351" b="1" kern="0" dirty="0">
                <a:solidFill>
                  <a:srgbClr val="FFFFFF"/>
                </a:solidFill>
                <a:latin typeface="Arial" panose="020B0604020202020204" pitchFamily="34" charset="0"/>
                <a:cs typeface="Arial" panose="020B0604020202020204" pitchFamily="34" charset="0"/>
              </a:endParaRPr>
            </a:p>
          </p:txBody>
        </p:sp>
        <p:sp>
          <p:nvSpPr>
            <p:cNvPr id="107" name="Rectangle 106"/>
            <p:cNvSpPr/>
            <p:nvPr/>
          </p:nvSpPr>
          <p:spPr>
            <a:xfrm>
              <a:off x="4099038" y="2372200"/>
              <a:ext cx="4503410" cy="233819"/>
            </a:xfrm>
            <a:prstGeom prst="rect">
              <a:avLst/>
            </a:prstGeom>
            <a:grpFill/>
          </p:spPr>
          <p:txBody>
            <a:bodyPr wrap="square">
              <a:spAutoFit/>
            </a:bodyPr>
            <a:lstStyle/>
            <a:p>
              <a:pPr eaLnBrk="0" fontAlgn="base" hangingPunct="0">
                <a:lnSpc>
                  <a:spcPct val="80000"/>
                </a:lnSpc>
                <a:spcBef>
                  <a:spcPct val="0"/>
                </a:spcBef>
                <a:spcAft>
                  <a:spcPct val="0"/>
                </a:spcAft>
                <a:defRPr/>
              </a:pPr>
              <a:endParaRPr lang="en-US" sz="675" b="1" kern="0" dirty="0">
                <a:solidFill>
                  <a:srgbClr val="FFFFFF"/>
                </a:solidFill>
                <a:latin typeface="Arial" panose="020B0604020202020204" pitchFamily="34" charset="0"/>
                <a:cs typeface="Arial" panose="020B0604020202020204" pitchFamily="34" charset="0"/>
              </a:endParaRPr>
            </a:p>
          </p:txBody>
        </p:sp>
        <p:pic>
          <p:nvPicPr>
            <p:cNvPr id="108" name="Picture 4" descr="laptop128PX PNG ICONS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324" y="4781264"/>
              <a:ext cx="909288" cy="681967"/>
            </a:xfrm>
            <a:prstGeom prst="rect">
              <a:avLst/>
            </a:prstGeom>
            <a:grpFill/>
            <a:extLst/>
          </p:spPr>
        </p:pic>
      </p:grpSp>
      <p:grpSp>
        <p:nvGrpSpPr>
          <p:cNvPr id="109" name="Group 108"/>
          <p:cNvGrpSpPr/>
          <p:nvPr/>
        </p:nvGrpSpPr>
        <p:grpSpPr>
          <a:xfrm>
            <a:off x="1706510" y="3725806"/>
            <a:ext cx="2634338" cy="2450090"/>
            <a:chOff x="280633" y="2269327"/>
            <a:chExt cx="3511079" cy="3265510"/>
          </a:xfrm>
          <a:solidFill>
            <a:srgbClr val="2ECC71"/>
          </a:solidFill>
        </p:grpSpPr>
        <p:sp>
          <p:nvSpPr>
            <p:cNvPr id="110" name="Rectangle 109"/>
            <p:cNvSpPr/>
            <p:nvPr/>
          </p:nvSpPr>
          <p:spPr>
            <a:xfrm>
              <a:off x="280633" y="2269327"/>
              <a:ext cx="3511079" cy="3265510"/>
            </a:xfrm>
            <a:prstGeom prst="rect">
              <a:avLst/>
            </a:prstGeom>
            <a:grpFill/>
            <a:ln w="12700" cap="flat" cmpd="sng" algn="ctr">
              <a:noFill/>
              <a:prstDash val="solid"/>
            </a:ln>
            <a:effectLst>
              <a:outerShdw blurRad="50800" dist="38100" dir="2700000" algn="tl" rotWithShape="0">
                <a:prstClr val="black">
                  <a:alpha val="40000"/>
                </a:prstClr>
              </a:outerShdw>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11" name="Rectangle 110"/>
            <p:cNvSpPr/>
            <p:nvPr/>
          </p:nvSpPr>
          <p:spPr>
            <a:xfrm>
              <a:off x="307043" y="2825395"/>
              <a:ext cx="3439646" cy="2093430"/>
            </a:xfrm>
            <a:prstGeom prst="rect">
              <a:avLst/>
            </a:prstGeom>
            <a:grpFill/>
          </p:spPr>
          <p:txBody>
            <a:bodyPr wrap="square" anchor="ctr">
              <a:spAutoFit/>
            </a:bodyPr>
            <a:lstStyle/>
            <a:p>
              <a:pPr eaLnBrk="0" fontAlgn="base" hangingPunct="0">
                <a:lnSpc>
                  <a:spcPct val="80000"/>
                </a:lnSpc>
                <a:spcBef>
                  <a:spcPct val="0"/>
                </a:spcBef>
                <a:spcAft>
                  <a:spcPct val="0"/>
                </a:spcAft>
                <a:defRPr/>
              </a:pPr>
              <a:r>
                <a:rPr lang="en-US" sz="1501" kern="0" dirty="0">
                  <a:solidFill>
                    <a:srgbClr val="010203">
                      <a:lumMod val="95000"/>
                      <a:lumOff val="5000"/>
                    </a:srgbClr>
                  </a:solidFill>
                  <a:latin typeface="Arial" panose="020B0604020202020204" pitchFamily="34" charset="0"/>
                  <a:cs typeface="Arial" panose="020B0604020202020204" pitchFamily="34" charset="0"/>
                </a:rPr>
                <a:t>“DevOps uses automation techniques to optimize collaboration across development and operations, enabling faster, more predictable and more frequent deployments to market"</a:t>
              </a:r>
            </a:p>
          </p:txBody>
        </p:sp>
        <p:pic>
          <p:nvPicPr>
            <p:cNvPr id="112" name="Picture 6" descr="arrow carrot up alt128PX PNG ICONS DOWN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930" y="4618761"/>
              <a:ext cx="832731" cy="832732"/>
            </a:xfrm>
            <a:prstGeom prst="rect">
              <a:avLst/>
            </a:prstGeom>
            <a:grpFill/>
            <a:extLst/>
          </p:spPr>
        </p:pic>
      </p:grpSp>
      <p:grpSp>
        <p:nvGrpSpPr>
          <p:cNvPr id="113" name="Group 112"/>
          <p:cNvGrpSpPr/>
          <p:nvPr/>
        </p:nvGrpSpPr>
        <p:grpSpPr>
          <a:xfrm>
            <a:off x="7688860" y="3709923"/>
            <a:ext cx="2802749" cy="2450090"/>
            <a:chOff x="6164859" y="3399959"/>
            <a:chExt cx="2802749" cy="2450090"/>
          </a:xfrm>
        </p:grpSpPr>
        <p:sp>
          <p:nvSpPr>
            <p:cNvPr id="114" name="Rectangle 113"/>
            <p:cNvSpPr/>
            <p:nvPr/>
          </p:nvSpPr>
          <p:spPr>
            <a:xfrm>
              <a:off x="6164859" y="3399959"/>
              <a:ext cx="2802749" cy="2450090"/>
            </a:xfrm>
            <a:prstGeom prst="rect">
              <a:avLst/>
            </a:prstGeom>
            <a:solidFill>
              <a:srgbClr val="2ECC71"/>
            </a:solidFill>
            <a:ln w="12700" cap="flat" cmpd="sng" algn="ctr">
              <a:noFill/>
              <a:prstDash val="solid"/>
            </a:ln>
            <a:effectLst>
              <a:outerShdw blurRad="50800" dist="38100" dir="2700000" algn="tl" rotWithShape="0">
                <a:prstClr val="black">
                  <a:alpha val="40000"/>
                </a:prstClr>
              </a:outerShdw>
            </a:effectLst>
          </p:spPr>
          <p:txBody>
            <a:bodyPr rtlCol="0" anchor="ctr"/>
            <a:lstStyle/>
            <a:p>
              <a:pPr algn="ctr" eaLnBrk="0" fontAlgn="base" hangingPunct="0">
                <a:lnSpc>
                  <a:spcPct val="80000"/>
                </a:lnSpc>
                <a:spcBef>
                  <a:spcPct val="0"/>
                </a:spcBef>
                <a:spcAft>
                  <a:spcPct val="0"/>
                </a:spcAft>
                <a:defRPr/>
              </a:pPr>
              <a:endParaRPr lang="en-US" sz="1351" b="1" kern="0" dirty="0">
                <a:solidFill>
                  <a:srgbClr val="FFFFFF"/>
                </a:solidFill>
                <a:latin typeface="Arial" panose="020B0604020202020204" pitchFamily="34" charset="0"/>
                <a:cs typeface="Arial" panose="020B0604020202020204" pitchFamily="34" charset="0"/>
              </a:endParaRPr>
            </a:p>
          </p:txBody>
        </p:sp>
        <p:pic>
          <p:nvPicPr>
            <p:cNvPr id="115" name="Picture 8" descr="stats pie128PX PNG ICONS DOWNLOAD"/>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149962" y="5161404"/>
              <a:ext cx="744223" cy="624793"/>
            </a:xfrm>
            <a:prstGeom prst="rect">
              <a:avLst/>
            </a:prstGeom>
            <a:solidFill>
              <a:srgbClr val="2ECC71"/>
            </a:solidFill>
            <a:extLst/>
          </p:spPr>
        </p:pic>
      </p:grpSp>
      <p:sp>
        <p:nvSpPr>
          <p:cNvPr id="116" name="Rectangle 115"/>
          <p:cNvSpPr/>
          <p:nvPr/>
        </p:nvSpPr>
        <p:spPr>
          <a:xfrm>
            <a:off x="1706510"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17" name="Rectangle 116"/>
          <p:cNvSpPr/>
          <p:nvPr/>
        </p:nvSpPr>
        <p:spPr>
          <a:xfrm>
            <a:off x="2010768"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18" name="Rectangle 117"/>
          <p:cNvSpPr/>
          <p:nvPr/>
        </p:nvSpPr>
        <p:spPr>
          <a:xfrm>
            <a:off x="2315026"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19" name="Rectangle 118"/>
          <p:cNvSpPr/>
          <p:nvPr/>
        </p:nvSpPr>
        <p:spPr>
          <a:xfrm>
            <a:off x="2619285"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0" name="Rectangle 119"/>
          <p:cNvSpPr/>
          <p:nvPr/>
        </p:nvSpPr>
        <p:spPr>
          <a:xfrm>
            <a:off x="2923543"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1" name="Rectangle 120"/>
          <p:cNvSpPr/>
          <p:nvPr/>
        </p:nvSpPr>
        <p:spPr>
          <a:xfrm>
            <a:off x="3227801"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2" name="Rectangle 121"/>
          <p:cNvSpPr/>
          <p:nvPr/>
        </p:nvSpPr>
        <p:spPr>
          <a:xfrm>
            <a:off x="3836317"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3" name="Rectangle 122"/>
          <p:cNvSpPr/>
          <p:nvPr/>
        </p:nvSpPr>
        <p:spPr>
          <a:xfrm>
            <a:off x="4444833"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4" name="Rectangle 123"/>
          <p:cNvSpPr/>
          <p:nvPr/>
        </p:nvSpPr>
        <p:spPr>
          <a:xfrm>
            <a:off x="5357607"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5" name="Rectangle 124"/>
          <p:cNvSpPr/>
          <p:nvPr/>
        </p:nvSpPr>
        <p:spPr>
          <a:xfrm>
            <a:off x="6574640"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6" name="Rectangle 125"/>
          <p:cNvSpPr/>
          <p:nvPr/>
        </p:nvSpPr>
        <p:spPr>
          <a:xfrm>
            <a:off x="8095930"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7" name="Rectangle 126"/>
          <p:cNvSpPr/>
          <p:nvPr/>
        </p:nvSpPr>
        <p:spPr>
          <a:xfrm>
            <a:off x="8704447"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8" name="Rectangle 127"/>
          <p:cNvSpPr/>
          <p:nvPr/>
        </p:nvSpPr>
        <p:spPr>
          <a:xfrm>
            <a:off x="9312963"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29" name="Rectangle 128"/>
          <p:cNvSpPr/>
          <p:nvPr/>
        </p:nvSpPr>
        <p:spPr>
          <a:xfrm>
            <a:off x="9617221"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0" name="Rectangle 129"/>
          <p:cNvSpPr/>
          <p:nvPr/>
        </p:nvSpPr>
        <p:spPr>
          <a:xfrm>
            <a:off x="9921479"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1" name="Rectangle 130"/>
          <p:cNvSpPr/>
          <p:nvPr/>
        </p:nvSpPr>
        <p:spPr>
          <a:xfrm>
            <a:off x="10225730"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2" name="Rectangle 131"/>
          <p:cNvSpPr/>
          <p:nvPr/>
        </p:nvSpPr>
        <p:spPr>
          <a:xfrm>
            <a:off x="3532059"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3" name="Rectangle 132"/>
          <p:cNvSpPr/>
          <p:nvPr/>
        </p:nvSpPr>
        <p:spPr>
          <a:xfrm>
            <a:off x="4140575"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4" name="Rectangle 133"/>
          <p:cNvSpPr/>
          <p:nvPr/>
        </p:nvSpPr>
        <p:spPr>
          <a:xfrm>
            <a:off x="4749091"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5" name="Rectangle 134"/>
          <p:cNvSpPr/>
          <p:nvPr/>
        </p:nvSpPr>
        <p:spPr>
          <a:xfrm>
            <a:off x="5966124"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6" name="Rectangle 135"/>
          <p:cNvSpPr/>
          <p:nvPr/>
        </p:nvSpPr>
        <p:spPr>
          <a:xfrm>
            <a:off x="7183156"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7" name="Rectangle 136"/>
          <p:cNvSpPr/>
          <p:nvPr/>
        </p:nvSpPr>
        <p:spPr>
          <a:xfrm>
            <a:off x="7791672"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8" name="Rectangle 137"/>
          <p:cNvSpPr/>
          <p:nvPr/>
        </p:nvSpPr>
        <p:spPr>
          <a:xfrm>
            <a:off x="8400188"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39" name="Rectangle 138"/>
          <p:cNvSpPr/>
          <p:nvPr/>
        </p:nvSpPr>
        <p:spPr>
          <a:xfrm>
            <a:off x="9008705"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0" name="Rectangle 139"/>
          <p:cNvSpPr/>
          <p:nvPr/>
        </p:nvSpPr>
        <p:spPr>
          <a:xfrm>
            <a:off x="5661866"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1" name="Rectangle 140"/>
          <p:cNvSpPr/>
          <p:nvPr/>
        </p:nvSpPr>
        <p:spPr>
          <a:xfrm>
            <a:off x="6270382"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2" name="Rectangle 141"/>
          <p:cNvSpPr/>
          <p:nvPr/>
        </p:nvSpPr>
        <p:spPr>
          <a:xfrm>
            <a:off x="6878898"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3" name="Rectangle 142"/>
          <p:cNvSpPr/>
          <p:nvPr/>
        </p:nvSpPr>
        <p:spPr>
          <a:xfrm>
            <a:off x="7487414"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4" name="Rectangle 143"/>
          <p:cNvSpPr/>
          <p:nvPr/>
        </p:nvSpPr>
        <p:spPr>
          <a:xfrm>
            <a:off x="5053349" y="3412426"/>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5" name="Rectangle 144"/>
          <p:cNvSpPr/>
          <p:nvPr/>
        </p:nvSpPr>
        <p:spPr>
          <a:xfrm>
            <a:off x="1706510"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6" name="Rectangle 145"/>
          <p:cNvSpPr/>
          <p:nvPr/>
        </p:nvSpPr>
        <p:spPr>
          <a:xfrm>
            <a:off x="2010768"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7" name="Rectangle 146"/>
          <p:cNvSpPr/>
          <p:nvPr/>
        </p:nvSpPr>
        <p:spPr>
          <a:xfrm>
            <a:off x="2315026"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8" name="Rectangle 147"/>
          <p:cNvSpPr/>
          <p:nvPr/>
        </p:nvSpPr>
        <p:spPr>
          <a:xfrm>
            <a:off x="2619285"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49" name="Rectangle 148"/>
          <p:cNvSpPr/>
          <p:nvPr/>
        </p:nvSpPr>
        <p:spPr>
          <a:xfrm>
            <a:off x="2923543"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0" name="Rectangle 149"/>
          <p:cNvSpPr/>
          <p:nvPr/>
        </p:nvSpPr>
        <p:spPr>
          <a:xfrm>
            <a:off x="3227801"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1" name="Rectangle 150"/>
          <p:cNvSpPr/>
          <p:nvPr/>
        </p:nvSpPr>
        <p:spPr>
          <a:xfrm>
            <a:off x="3836317"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2" name="Rectangle 151"/>
          <p:cNvSpPr/>
          <p:nvPr/>
        </p:nvSpPr>
        <p:spPr>
          <a:xfrm>
            <a:off x="4444833"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3" name="Rectangle 152"/>
          <p:cNvSpPr/>
          <p:nvPr/>
        </p:nvSpPr>
        <p:spPr>
          <a:xfrm>
            <a:off x="5357607"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4" name="Rectangle 153"/>
          <p:cNvSpPr/>
          <p:nvPr/>
        </p:nvSpPr>
        <p:spPr>
          <a:xfrm>
            <a:off x="6574640"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5" name="Rectangle 154"/>
          <p:cNvSpPr/>
          <p:nvPr/>
        </p:nvSpPr>
        <p:spPr>
          <a:xfrm>
            <a:off x="8095930"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6" name="Rectangle 155"/>
          <p:cNvSpPr/>
          <p:nvPr/>
        </p:nvSpPr>
        <p:spPr>
          <a:xfrm>
            <a:off x="8704447"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7" name="Rectangle 156"/>
          <p:cNvSpPr/>
          <p:nvPr/>
        </p:nvSpPr>
        <p:spPr>
          <a:xfrm>
            <a:off x="9312963"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8" name="Rectangle 157"/>
          <p:cNvSpPr/>
          <p:nvPr/>
        </p:nvSpPr>
        <p:spPr>
          <a:xfrm>
            <a:off x="9617221"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59" name="Rectangle 158"/>
          <p:cNvSpPr/>
          <p:nvPr/>
        </p:nvSpPr>
        <p:spPr>
          <a:xfrm>
            <a:off x="9921479"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0" name="Rectangle 159"/>
          <p:cNvSpPr/>
          <p:nvPr/>
        </p:nvSpPr>
        <p:spPr>
          <a:xfrm>
            <a:off x="10225730"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1" name="Rectangle 160"/>
          <p:cNvSpPr/>
          <p:nvPr/>
        </p:nvSpPr>
        <p:spPr>
          <a:xfrm>
            <a:off x="3532059"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2" name="Rectangle 161"/>
          <p:cNvSpPr/>
          <p:nvPr/>
        </p:nvSpPr>
        <p:spPr>
          <a:xfrm>
            <a:off x="4140575"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3" name="Rectangle 162"/>
          <p:cNvSpPr/>
          <p:nvPr/>
        </p:nvSpPr>
        <p:spPr>
          <a:xfrm>
            <a:off x="4749091"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4" name="Rectangle 163"/>
          <p:cNvSpPr/>
          <p:nvPr/>
        </p:nvSpPr>
        <p:spPr>
          <a:xfrm>
            <a:off x="5966124"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5" name="Rectangle 164"/>
          <p:cNvSpPr/>
          <p:nvPr/>
        </p:nvSpPr>
        <p:spPr>
          <a:xfrm>
            <a:off x="7183156"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6" name="Rectangle 165"/>
          <p:cNvSpPr/>
          <p:nvPr/>
        </p:nvSpPr>
        <p:spPr>
          <a:xfrm>
            <a:off x="7791672"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7" name="Rectangle 166"/>
          <p:cNvSpPr/>
          <p:nvPr/>
        </p:nvSpPr>
        <p:spPr>
          <a:xfrm>
            <a:off x="8400188"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8" name="Rectangle 167"/>
          <p:cNvSpPr/>
          <p:nvPr/>
        </p:nvSpPr>
        <p:spPr>
          <a:xfrm>
            <a:off x="9008705"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69" name="Rectangle 168"/>
          <p:cNvSpPr/>
          <p:nvPr/>
        </p:nvSpPr>
        <p:spPr>
          <a:xfrm>
            <a:off x="5661866"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0" name="Rectangle 169"/>
          <p:cNvSpPr/>
          <p:nvPr/>
        </p:nvSpPr>
        <p:spPr>
          <a:xfrm>
            <a:off x="6270382"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1" name="Rectangle 170"/>
          <p:cNvSpPr/>
          <p:nvPr/>
        </p:nvSpPr>
        <p:spPr>
          <a:xfrm>
            <a:off x="6878898"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2" name="Rectangle 171"/>
          <p:cNvSpPr/>
          <p:nvPr/>
        </p:nvSpPr>
        <p:spPr>
          <a:xfrm>
            <a:off x="7487414"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3" name="Rectangle 172"/>
          <p:cNvSpPr/>
          <p:nvPr/>
        </p:nvSpPr>
        <p:spPr>
          <a:xfrm>
            <a:off x="5053349" y="6223399"/>
            <a:ext cx="265879" cy="265879"/>
          </a:xfrm>
          <a:prstGeom prst="rect">
            <a:avLst/>
          </a:prstGeom>
          <a:solidFill>
            <a:srgbClr val="010203"/>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4" name="Rectangle 173"/>
          <p:cNvSpPr/>
          <p:nvPr/>
        </p:nvSpPr>
        <p:spPr>
          <a:xfrm>
            <a:off x="4641804" y="4574549"/>
            <a:ext cx="1119696" cy="745303"/>
          </a:xfrm>
          <a:prstGeom prst="rect">
            <a:avLst/>
          </a:prstGeom>
          <a:solidFill>
            <a:srgbClr val="2ECC71"/>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r>
              <a:rPr lang="en-US" sz="1200" kern="0" dirty="0">
                <a:solidFill>
                  <a:srgbClr val="010203">
                    <a:lumMod val="95000"/>
                    <a:lumOff val="5000"/>
                  </a:srgbClr>
                </a:solidFill>
                <a:latin typeface="Arial" panose="020B0604020202020204" pitchFamily="34" charset="0"/>
                <a:cs typeface="Arial" panose="020B0604020202020204" pitchFamily="34" charset="0"/>
              </a:rPr>
              <a:t>Development</a:t>
            </a:r>
          </a:p>
        </p:txBody>
      </p:sp>
      <p:sp>
        <p:nvSpPr>
          <p:cNvPr id="175" name="Rectangle 174"/>
          <p:cNvSpPr/>
          <p:nvPr/>
        </p:nvSpPr>
        <p:spPr>
          <a:xfrm>
            <a:off x="6222052" y="4574549"/>
            <a:ext cx="1092681" cy="745303"/>
          </a:xfrm>
          <a:prstGeom prst="rect">
            <a:avLst/>
          </a:prstGeom>
          <a:solidFill>
            <a:srgbClr val="FFFFFF"/>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r>
              <a:rPr lang="en-US" sz="1200" kern="0" dirty="0">
                <a:solidFill>
                  <a:srgbClr val="FFC000">
                    <a:lumMod val="50000"/>
                  </a:srgbClr>
                </a:solidFill>
                <a:latin typeface="Arial" panose="020B0604020202020204" pitchFamily="34" charset="0"/>
                <a:cs typeface="Arial" panose="020B0604020202020204" pitchFamily="34" charset="0"/>
              </a:rPr>
              <a:t>Operations</a:t>
            </a:r>
          </a:p>
        </p:txBody>
      </p:sp>
      <p:sp>
        <p:nvSpPr>
          <p:cNvPr id="176" name="Rectangle 175"/>
          <p:cNvSpPr/>
          <p:nvPr/>
        </p:nvSpPr>
        <p:spPr>
          <a:xfrm>
            <a:off x="5927440" y="4368487"/>
            <a:ext cx="146417" cy="1231028"/>
          </a:xfrm>
          <a:prstGeom prst="rect">
            <a:avLst/>
          </a:prstGeom>
          <a:solidFill>
            <a:srgbClr val="FFC000">
              <a:lumMod val="75000"/>
            </a:srgbClr>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FFFFFF"/>
              </a:solidFill>
              <a:latin typeface="Arial" panose="020B0604020202020204" pitchFamily="34" charset="0"/>
              <a:cs typeface="Arial" panose="020B0604020202020204" pitchFamily="34" charset="0"/>
            </a:endParaRPr>
          </a:p>
        </p:txBody>
      </p:sp>
      <p:sp>
        <p:nvSpPr>
          <p:cNvPr id="177" name="Curved Down Arrow 176"/>
          <p:cNvSpPr/>
          <p:nvPr/>
        </p:nvSpPr>
        <p:spPr>
          <a:xfrm>
            <a:off x="5198879" y="3970165"/>
            <a:ext cx="1569543" cy="398323"/>
          </a:xfrm>
          <a:prstGeom prst="curvedDownArrow">
            <a:avLst/>
          </a:prstGeom>
          <a:solidFill>
            <a:srgbClr val="27893E"/>
          </a:solidFill>
          <a:ln w="127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51" b="1" kern="0">
              <a:solidFill>
                <a:srgbClr val="010203"/>
              </a:solidFill>
              <a:latin typeface="Arial" panose="020B0604020202020204" pitchFamily="34" charset="0"/>
              <a:cs typeface="Arial" panose="020B0604020202020204" pitchFamily="34" charset="0"/>
            </a:endParaRPr>
          </a:p>
        </p:txBody>
      </p:sp>
      <p:sp>
        <p:nvSpPr>
          <p:cNvPr id="178" name="TextBox 177"/>
          <p:cNvSpPr txBox="1"/>
          <p:nvPr/>
        </p:nvSpPr>
        <p:spPr>
          <a:xfrm>
            <a:off x="4757251" y="5748268"/>
            <a:ext cx="2194896" cy="258661"/>
          </a:xfrm>
          <a:prstGeom prst="rect">
            <a:avLst/>
          </a:prstGeom>
          <a:noFill/>
        </p:spPr>
        <p:txBody>
          <a:bodyPr wrap="none" rtlCol="0">
            <a:spAutoFit/>
          </a:bodyPr>
          <a:lstStyle/>
          <a:p>
            <a:pPr eaLnBrk="0" fontAlgn="base" hangingPunct="0">
              <a:lnSpc>
                <a:spcPct val="80000"/>
              </a:lnSpc>
              <a:spcBef>
                <a:spcPct val="0"/>
              </a:spcBef>
              <a:spcAft>
                <a:spcPct val="0"/>
              </a:spcAft>
            </a:pPr>
            <a:r>
              <a:rPr lang="en-US" sz="1351" b="1" dirty="0">
                <a:solidFill>
                  <a:srgbClr val="010203"/>
                </a:solidFill>
                <a:latin typeface="Arial" panose="020B0604020202020204" pitchFamily="34" charset="0"/>
                <a:cs typeface="Arial" panose="020B0604020202020204" pitchFamily="34" charset="0"/>
              </a:rPr>
              <a:t>Traditional Development</a:t>
            </a:r>
          </a:p>
        </p:txBody>
      </p:sp>
      <p:grpSp>
        <p:nvGrpSpPr>
          <p:cNvPr id="179" name="Group 178"/>
          <p:cNvGrpSpPr/>
          <p:nvPr/>
        </p:nvGrpSpPr>
        <p:grpSpPr>
          <a:xfrm>
            <a:off x="7733102" y="3732646"/>
            <a:ext cx="2671637" cy="2037053"/>
            <a:chOff x="6209101" y="3422681"/>
            <a:chExt cx="2671637" cy="2037053"/>
          </a:xfrm>
        </p:grpSpPr>
        <p:sp>
          <p:nvSpPr>
            <p:cNvPr id="180" name="TextBox 179"/>
            <p:cNvSpPr txBox="1"/>
            <p:nvPr/>
          </p:nvSpPr>
          <p:spPr>
            <a:xfrm>
              <a:off x="6215845" y="3422681"/>
              <a:ext cx="2664893" cy="855619"/>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1600" dirty="0">
                  <a:solidFill>
                    <a:srgbClr val="010203">
                      <a:lumMod val="95000"/>
                      <a:lumOff val="5000"/>
                    </a:srgbClr>
                  </a:solidFill>
                  <a:latin typeface="Arial" panose="020B0604020202020204" pitchFamily="34" charset="0"/>
                  <a:cs typeface="Arial" panose="020B0604020202020204" pitchFamily="34" charset="0"/>
                </a:rPr>
                <a:t>How DevOps Principles Accelerate Software Delivery</a:t>
              </a:r>
            </a:p>
            <a:p>
              <a:pPr algn="ctr" eaLnBrk="0" fontAlgn="base" hangingPunct="0">
                <a:lnSpc>
                  <a:spcPct val="80000"/>
                </a:lnSpc>
                <a:spcBef>
                  <a:spcPct val="0"/>
                </a:spcBef>
                <a:spcAft>
                  <a:spcPct val="0"/>
                </a:spcAft>
              </a:pPr>
              <a:endParaRPr lang="en-US" sz="1400" dirty="0">
                <a:solidFill>
                  <a:srgbClr val="010203"/>
                </a:solidFill>
                <a:latin typeface="Arial" panose="020B0604020202020204" pitchFamily="34" charset="0"/>
                <a:cs typeface="Arial" panose="020B0604020202020204" pitchFamily="34" charset="0"/>
              </a:endParaRPr>
            </a:p>
          </p:txBody>
        </p:sp>
        <p:sp>
          <p:nvSpPr>
            <p:cNvPr id="181" name="TextBox 180"/>
            <p:cNvSpPr txBox="1"/>
            <p:nvPr/>
          </p:nvSpPr>
          <p:spPr>
            <a:xfrm>
              <a:off x="6209101" y="4185539"/>
              <a:ext cx="2181674" cy="1274195"/>
            </a:xfrm>
            <a:prstGeom prst="rect">
              <a:avLst/>
            </a:prstGeom>
            <a:noFill/>
          </p:spPr>
          <p:txBody>
            <a:bodyPr wrap="square" rtlCol="0">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Test early and often</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Improve continuously</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Automate everything</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Cohesive teams</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Strong source control</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Deliver small increments</a:t>
              </a:r>
            </a:p>
            <a:p>
              <a:pPr marL="171450" indent="-171450" eaLnBrk="0" fontAlgn="base" hangingPunct="0">
                <a:lnSpc>
                  <a:spcPct val="80000"/>
                </a:lnSpc>
                <a:spcBef>
                  <a:spcPct val="0"/>
                </a:spcBef>
                <a:spcAft>
                  <a:spcPct val="0"/>
                </a:spcAft>
                <a:buFont typeface="Arial" panose="020B0604020202020204" pitchFamily="34" charset="0"/>
                <a:buChar char="•"/>
              </a:pPr>
              <a:r>
                <a:rPr lang="en-US" sz="1200" dirty="0">
                  <a:solidFill>
                    <a:srgbClr val="010203">
                      <a:lumMod val="95000"/>
                      <a:lumOff val="5000"/>
                    </a:srgbClr>
                  </a:solidFill>
                  <a:latin typeface="Arial" panose="020B0604020202020204" pitchFamily="34" charset="0"/>
                  <a:cs typeface="Arial" panose="020B0604020202020204" pitchFamily="34" charset="0"/>
                </a:rPr>
                <a:t>Experiment frequently without regret</a:t>
              </a:r>
            </a:p>
          </p:txBody>
        </p:sp>
      </p:grpSp>
      <p:sp>
        <p:nvSpPr>
          <p:cNvPr id="182" name="Oval 181"/>
          <p:cNvSpPr/>
          <p:nvPr/>
        </p:nvSpPr>
        <p:spPr>
          <a:xfrm>
            <a:off x="2289223" y="1644656"/>
            <a:ext cx="1403072" cy="1353766"/>
          </a:xfrm>
          <a:prstGeom prst="ellipse">
            <a:avLst/>
          </a:prstGeom>
          <a:solidFill>
            <a:srgbClr val="86E2D5"/>
          </a:solidFill>
          <a:ln w="5715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700" b="1" kern="0" dirty="0">
              <a:solidFill>
                <a:srgbClr val="FFFFFF"/>
              </a:solidFill>
              <a:latin typeface="Arial" panose="020B0604020202020204" pitchFamily="34" charset="0"/>
              <a:cs typeface="Arial" panose="020B0604020202020204" pitchFamily="34" charset="0"/>
            </a:endParaRPr>
          </a:p>
        </p:txBody>
      </p:sp>
      <p:sp>
        <p:nvSpPr>
          <p:cNvPr id="183" name="Oval 182"/>
          <p:cNvSpPr/>
          <p:nvPr/>
        </p:nvSpPr>
        <p:spPr>
          <a:xfrm>
            <a:off x="2426410" y="1776577"/>
            <a:ext cx="1110642" cy="1089924"/>
          </a:xfrm>
          <a:prstGeom prst="ellipse">
            <a:avLst/>
          </a:prstGeom>
          <a:solidFill>
            <a:srgbClr val="1BBC9B"/>
          </a:solidFill>
          <a:ln w="25400" cap="flat" cmpd="sng" algn="ctr">
            <a:noFill/>
            <a:prstDash val="solid"/>
          </a:ln>
          <a:effectLst/>
        </p:spPr>
        <p:txBody>
          <a:bodyPr rtlCol="0" anchor="ctr"/>
          <a:lstStyle/>
          <a:p>
            <a:pPr algn="ctr" eaLnBrk="0" fontAlgn="base" hangingPunct="0">
              <a:lnSpc>
                <a:spcPct val="80000"/>
              </a:lnSpc>
              <a:spcBef>
                <a:spcPct val="0"/>
              </a:spcBef>
              <a:spcAft>
                <a:spcPct val="0"/>
              </a:spcAft>
              <a:defRPr/>
            </a:pPr>
            <a:endParaRPr lang="en-US" sz="1300" b="1" kern="0" dirty="0">
              <a:solidFill>
                <a:srgbClr val="FFFFFF"/>
              </a:solidFill>
              <a:latin typeface="Arial" panose="020B0604020202020204" pitchFamily="34" charset="0"/>
              <a:cs typeface="Arial" panose="020B0604020202020204" pitchFamily="34" charset="0"/>
            </a:endParaRPr>
          </a:p>
        </p:txBody>
      </p:sp>
      <p:sp>
        <p:nvSpPr>
          <p:cNvPr id="184" name="TextBox 183"/>
          <p:cNvSpPr txBox="1"/>
          <p:nvPr/>
        </p:nvSpPr>
        <p:spPr>
          <a:xfrm>
            <a:off x="2387834" y="2167302"/>
            <a:ext cx="1217033" cy="338554"/>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2000" b="1" dirty="0">
                <a:solidFill>
                  <a:srgbClr val="FFFFFF"/>
                </a:solidFill>
                <a:latin typeface="Arial" panose="020B0604020202020204" pitchFamily="34" charset="0"/>
                <a:ea typeface="Segoe UI" panose="020B0502040204020203" pitchFamily="34" charset="0"/>
                <a:cs typeface="Arial" panose="020B0604020202020204" pitchFamily="34" charset="0"/>
              </a:rPr>
              <a:t>DevOps</a:t>
            </a:r>
          </a:p>
        </p:txBody>
      </p:sp>
      <p:cxnSp>
        <p:nvCxnSpPr>
          <p:cNvPr id="185" name="Straight Connector 184"/>
          <p:cNvCxnSpPr/>
          <p:nvPr/>
        </p:nvCxnSpPr>
        <p:spPr>
          <a:xfrm flipV="1">
            <a:off x="3692293" y="2315003"/>
            <a:ext cx="304258" cy="1"/>
          </a:xfrm>
          <a:prstGeom prst="line">
            <a:avLst/>
          </a:prstGeom>
          <a:noFill/>
          <a:ln w="44450" cap="flat" cmpd="sng" algn="ctr">
            <a:solidFill>
              <a:srgbClr val="1BBC9B"/>
            </a:solidFill>
            <a:prstDash val="solid"/>
            <a:tailEnd type="oval" w="lg" len="lg"/>
          </a:ln>
          <a:effectLst/>
        </p:spPr>
      </p:cxnSp>
      <p:cxnSp>
        <p:nvCxnSpPr>
          <p:cNvPr id="186" name="Straight Connector 185"/>
          <p:cNvCxnSpPr/>
          <p:nvPr/>
        </p:nvCxnSpPr>
        <p:spPr>
          <a:xfrm flipV="1">
            <a:off x="3970845" y="2975848"/>
            <a:ext cx="488404" cy="2"/>
          </a:xfrm>
          <a:prstGeom prst="line">
            <a:avLst/>
          </a:prstGeom>
          <a:noFill/>
          <a:ln w="44450" cap="flat" cmpd="sng" algn="ctr">
            <a:solidFill>
              <a:srgbClr val="1BBC9B"/>
            </a:solidFill>
            <a:prstDash val="solid"/>
            <a:tailEnd type="oval" w="lg" len="lg"/>
          </a:ln>
          <a:effectLst/>
        </p:spPr>
      </p:cxnSp>
      <p:sp>
        <p:nvSpPr>
          <p:cNvPr id="187" name="Rectangle 186"/>
          <p:cNvSpPr/>
          <p:nvPr/>
        </p:nvSpPr>
        <p:spPr>
          <a:xfrm>
            <a:off x="5014379" y="1658103"/>
            <a:ext cx="5133223" cy="342294"/>
          </a:xfrm>
          <a:prstGeom prst="rect">
            <a:avLst/>
          </a:prstGeom>
          <a:solidFill>
            <a:srgbClr val="3498DB"/>
          </a:solidFill>
          <a:ln w="25400" cap="flat" cmpd="sng" algn="ctr">
            <a:noFill/>
            <a:prstDash val="solid"/>
          </a:ln>
          <a:effectLst/>
        </p:spPr>
        <p:txBody>
          <a:bodyPr rtlCol="0" anchor="ctr"/>
          <a:lstStyle/>
          <a:p>
            <a:pPr algn="ctr" eaLnBrk="0" fontAlgn="base" hangingPunct="0">
              <a:lnSpc>
                <a:spcPct val="80000"/>
              </a:lnSpc>
              <a:spcBef>
                <a:spcPct val="0"/>
              </a:spcBef>
              <a:spcAft>
                <a:spcPct val="0"/>
              </a:spcAft>
              <a:defRPr/>
            </a:pPr>
            <a:r>
              <a:rPr lang="en-US" sz="1600" kern="0" dirty="0">
                <a:solidFill>
                  <a:srgbClr val="FFFFFF"/>
                </a:solidFill>
                <a:latin typeface="Arial" panose="020B0604020202020204" pitchFamily="34" charset="0"/>
                <a:ea typeface="Segoe UI" panose="020B0502040204020203" pitchFamily="34" charset="0"/>
                <a:cs typeface="Arial" panose="020B0604020202020204" pitchFamily="34" charset="0"/>
              </a:rPr>
              <a:t>practice of operations and development engineers</a:t>
            </a:r>
            <a:endParaRPr lang="en-US" sz="1600" kern="0" dirty="0">
              <a:solidFill>
                <a:srgbClr val="FFFFFF"/>
              </a:solidFill>
              <a:latin typeface="Arial" panose="020B0604020202020204" pitchFamily="34" charset="0"/>
              <a:cs typeface="Arial" panose="020B0604020202020204" pitchFamily="34" charset="0"/>
            </a:endParaRPr>
          </a:p>
        </p:txBody>
      </p:sp>
      <p:sp>
        <p:nvSpPr>
          <p:cNvPr id="188" name="Rectangle 187"/>
          <p:cNvSpPr/>
          <p:nvPr/>
        </p:nvSpPr>
        <p:spPr>
          <a:xfrm>
            <a:off x="5081913" y="2156735"/>
            <a:ext cx="5060441" cy="342294"/>
          </a:xfrm>
          <a:prstGeom prst="rect">
            <a:avLst/>
          </a:prstGeom>
          <a:solidFill>
            <a:srgbClr val="D2527F"/>
          </a:solidFill>
          <a:ln w="25400" cap="flat" cmpd="sng" algn="ctr">
            <a:noFill/>
            <a:prstDash val="solid"/>
          </a:ln>
          <a:effectLst/>
        </p:spPr>
        <p:txBody>
          <a:bodyPr rtlCol="0" anchor="ctr"/>
          <a:lstStyle/>
          <a:p>
            <a:pPr algn="ctr" eaLnBrk="0" fontAlgn="base" hangingPunct="0">
              <a:lnSpc>
                <a:spcPct val="80000"/>
              </a:lnSpc>
              <a:spcBef>
                <a:spcPct val="0"/>
              </a:spcBef>
              <a:spcAft>
                <a:spcPct val="0"/>
              </a:spcAft>
              <a:defRPr/>
            </a:pPr>
            <a:r>
              <a:rPr lang="en-US" sz="1600" kern="0" dirty="0">
                <a:solidFill>
                  <a:srgbClr val="FFFFFF"/>
                </a:solidFill>
                <a:latin typeface="Arial" panose="020B0604020202020204" pitchFamily="34" charset="0"/>
                <a:ea typeface="Segoe UI" panose="020B0502040204020203" pitchFamily="34" charset="0"/>
                <a:cs typeface="Arial" panose="020B0604020202020204" pitchFamily="34" charset="0"/>
              </a:rPr>
              <a:t>involved in the entire service lifecycle</a:t>
            </a:r>
            <a:endParaRPr lang="en-US" sz="1600" kern="0" dirty="0">
              <a:solidFill>
                <a:srgbClr val="FFFFFF"/>
              </a:solidFill>
              <a:latin typeface="Arial" panose="020B0604020202020204" pitchFamily="34" charset="0"/>
              <a:cs typeface="Arial" panose="020B0604020202020204" pitchFamily="34" charset="0"/>
            </a:endParaRPr>
          </a:p>
        </p:txBody>
      </p:sp>
      <p:sp>
        <p:nvSpPr>
          <p:cNvPr id="189" name="Rectangle 188"/>
          <p:cNvSpPr/>
          <p:nvPr/>
        </p:nvSpPr>
        <p:spPr>
          <a:xfrm>
            <a:off x="5012544" y="2661929"/>
            <a:ext cx="5133223" cy="342294"/>
          </a:xfrm>
          <a:prstGeom prst="rect">
            <a:avLst/>
          </a:prstGeom>
          <a:solidFill>
            <a:srgbClr val="E87E04"/>
          </a:solidFill>
          <a:ln w="25400" cap="flat" cmpd="sng" algn="ctr">
            <a:noFill/>
            <a:prstDash val="solid"/>
          </a:ln>
          <a:effectLst/>
        </p:spPr>
        <p:txBody>
          <a:bodyPr rtlCol="0" anchor="ctr"/>
          <a:lstStyle/>
          <a:p>
            <a:pPr algn="ctr" eaLnBrk="0" fontAlgn="base" hangingPunct="0">
              <a:lnSpc>
                <a:spcPct val="80000"/>
              </a:lnSpc>
              <a:spcBef>
                <a:spcPct val="0"/>
              </a:spcBef>
              <a:spcAft>
                <a:spcPct val="0"/>
              </a:spcAft>
              <a:defRPr/>
            </a:pPr>
            <a:r>
              <a:rPr lang="en-US" sz="1600" kern="0" dirty="0">
                <a:solidFill>
                  <a:srgbClr val="FFFFFF"/>
                </a:solidFill>
                <a:latin typeface="Arial" panose="020B0604020202020204" pitchFamily="34" charset="0"/>
                <a:cs typeface="Arial" panose="020B0604020202020204" pitchFamily="34" charset="0"/>
              </a:rPr>
              <a:t>hastens the delivery and integration of processes</a:t>
            </a:r>
          </a:p>
        </p:txBody>
      </p:sp>
    </p:spTree>
    <p:extLst>
      <p:ext uri="{BB962C8B-B14F-4D97-AF65-F5344CB8AC3E}">
        <p14:creationId xmlns:p14="http://schemas.microsoft.com/office/powerpoint/2010/main" val="204306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1000" fill="hold"/>
                                        <p:tgtEl>
                                          <p:spTgt spid="183"/>
                                        </p:tgtEl>
                                        <p:attrNameLst>
                                          <p:attrName>ppt_w</p:attrName>
                                        </p:attrNameLst>
                                      </p:cBhvr>
                                      <p:tavLst>
                                        <p:tav tm="0">
                                          <p:val>
                                            <p:fltVal val="0"/>
                                          </p:val>
                                        </p:tav>
                                        <p:tav tm="100000">
                                          <p:val>
                                            <p:strVal val="#ppt_w"/>
                                          </p:val>
                                        </p:tav>
                                      </p:tavLst>
                                    </p:anim>
                                    <p:anim calcmode="lin" valueType="num">
                                      <p:cBhvr>
                                        <p:cTn id="8" dur="1000" fill="hold"/>
                                        <p:tgtEl>
                                          <p:spTgt spid="183"/>
                                        </p:tgtEl>
                                        <p:attrNameLst>
                                          <p:attrName>ppt_h</p:attrName>
                                        </p:attrNameLst>
                                      </p:cBhvr>
                                      <p:tavLst>
                                        <p:tav tm="0">
                                          <p:val>
                                            <p:fltVal val="0"/>
                                          </p:val>
                                        </p:tav>
                                        <p:tav tm="100000">
                                          <p:val>
                                            <p:strVal val="#ppt_h"/>
                                          </p:val>
                                        </p:tav>
                                      </p:tavLst>
                                    </p:anim>
                                    <p:anim calcmode="lin" valueType="num">
                                      <p:cBhvr>
                                        <p:cTn id="9" dur="1000" fill="hold"/>
                                        <p:tgtEl>
                                          <p:spTgt spid="18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3"/>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anim calcmode="lin" valueType="num">
                                      <p:cBhvr>
                                        <p:cTn id="13" dur="1000" fill="hold"/>
                                        <p:tgtEl>
                                          <p:spTgt spid="184"/>
                                        </p:tgtEl>
                                        <p:attrNameLst>
                                          <p:attrName>ppt_w</p:attrName>
                                        </p:attrNameLst>
                                      </p:cBhvr>
                                      <p:tavLst>
                                        <p:tav tm="0">
                                          <p:val>
                                            <p:fltVal val="0"/>
                                          </p:val>
                                        </p:tav>
                                        <p:tav tm="100000">
                                          <p:val>
                                            <p:strVal val="#ppt_w"/>
                                          </p:val>
                                        </p:tav>
                                      </p:tavLst>
                                    </p:anim>
                                    <p:anim calcmode="lin" valueType="num">
                                      <p:cBhvr>
                                        <p:cTn id="14" dur="1000" fill="hold"/>
                                        <p:tgtEl>
                                          <p:spTgt spid="184"/>
                                        </p:tgtEl>
                                        <p:attrNameLst>
                                          <p:attrName>ppt_h</p:attrName>
                                        </p:attrNameLst>
                                      </p:cBhvr>
                                      <p:tavLst>
                                        <p:tav tm="0">
                                          <p:val>
                                            <p:fltVal val="0"/>
                                          </p:val>
                                        </p:tav>
                                        <p:tav tm="100000">
                                          <p:val>
                                            <p:strVal val="#ppt_h"/>
                                          </p:val>
                                        </p:tav>
                                      </p:tavLst>
                                    </p:anim>
                                    <p:anim calcmode="lin" valueType="num">
                                      <p:cBhvr>
                                        <p:cTn id="15" dur="1000" fill="hold"/>
                                        <p:tgtEl>
                                          <p:spTgt spid="18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84"/>
                                        </p:tgtEl>
                                        <p:attrNameLst>
                                          <p:attrName>ppt_y</p:attrName>
                                        </p:attrNameLst>
                                      </p:cBhvr>
                                      <p:tavLst>
                                        <p:tav tm="0" fmla="#ppt_y+(sin(-2*pi*(1-$))*-#ppt_x+cos(-2*pi*(1-$))*(1-#ppt_y))*(1-$)">
                                          <p:val>
                                            <p:fltVal val="0"/>
                                          </p:val>
                                        </p:tav>
                                        <p:tav tm="100000">
                                          <p:val>
                                            <p:fltVal val="1"/>
                                          </p:val>
                                        </p:tav>
                                      </p:tavLst>
                                    </p:anim>
                                  </p:childTnLst>
                                </p:cTn>
                              </p:par>
                              <p:par>
                                <p:cTn id="17" presetID="6" presetClass="entr" presetSubtype="32" fill="hold" grpId="0" nodeType="withEffect">
                                  <p:stCondLst>
                                    <p:cond delay="750"/>
                                  </p:stCondLst>
                                  <p:childTnLst>
                                    <p:set>
                                      <p:cBhvr>
                                        <p:cTn id="18" dur="1" fill="hold">
                                          <p:stCondLst>
                                            <p:cond delay="0"/>
                                          </p:stCondLst>
                                        </p:cTn>
                                        <p:tgtEl>
                                          <p:spTgt spid="182"/>
                                        </p:tgtEl>
                                        <p:attrNameLst>
                                          <p:attrName>style.visibility</p:attrName>
                                        </p:attrNameLst>
                                      </p:cBhvr>
                                      <p:to>
                                        <p:strVal val="visible"/>
                                      </p:to>
                                    </p:set>
                                    <p:animEffect transition="in" filter="circle(out)">
                                      <p:cBhvr>
                                        <p:cTn id="19" dur="1000"/>
                                        <p:tgtEl>
                                          <p:spTgt spid="182"/>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down)">
                                      <p:cBhvr>
                                        <p:cTn id="23" dur="500"/>
                                        <p:tgtEl>
                                          <p:spTgt spid="104"/>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22" presetClass="entr" presetSubtype="8" fill="hold" grpId="0" nodeType="withEffect">
                                  <p:stCondLst>
                                    <p:cond delay="300"/>
                                  </p:stCondLst>
                                  <p:childTnLst>
                                    <p:set>
                                      <p:cBhvr>
                                        <p:cTn id="29" dur="1" fill="hold">
                                          <p:stCondLst>
                                            <p:cond delay="0"/>
                                          </p:stCondLst>
                                        </p:cTn>
                                        <p:tgtEl>
                                          <p:spTgt spid="187"/>
                                        </p:tgtEl>
                                        <p:attrNameLst>
                                          <p:attrName>style.visibility</p:attrName>
                                        </p:attrNameLst>
                                      </p:cBhvr>
                                      <p:to>
                                        <p:strVal val="visible"/>
                                      </p:to>
                                    </p:set>
                                    <p:animEffect transition="in" filter="wipe(left)">
                                      <p:cBhvr>
                                        <p:cTn id="30" dur="500"/>
                                        <p:tgtEl>
                                          <p:spTgt spid="187"/>
                                        </p:tgtEl>
                                      </p:cBhvr>
                                    </p:animEffect>
                                  </p:childTnLst>
                                </p:cTn>
                              </p:par>
                            </p:childTnLst>
                          </p:cTn>
                        </p:par>
                        <p:par>
                          <p:cTn id="31" fill="hold">
                            <p:stCondLst>
                              <p:cond delay="3050"/>
                            </p:stCondLst>
                            <p:childTnLst>
                              <p:par>
                                <p:cTn id="32" presetID="22" presetClass="entr" presetSubtype="8" fill="hold" nodeType="afterEffect">
                                  <p:stCondLst>
                                    <p:cond delay="0"/>
                                  </p:stCondLst>
                                  <p:childTnLst>
                                    <p:set>
                                      <p:cBhvr>
                                        <p:cTn id="33" dur="1" fill="hold">
                                          <p:stCondLst>
                                            <p:cond delay="0"/>
                                          </p:stCondLst>
                                        </p:cTn>
                                        <p:tgtEl>
                                          <p:spTgt spid="185"/>
                                        </p:tgtEl>
                                        <p:attrNameLst>
                                          <p:attrName>style.visibility</p:attrName>
                                        </p:attrNameLst>
                                      </p:cBhvr>
                                      <p:to>
                                        <p:strVal val="visible"/>
                                      </p:to>
                                    </p:set>
                                    <p:animEffect transition="in" filter="wipe(left)">
                                      <p:cBhvr>
                                        <p:cTn id="34" dur="500"/>
                                        <p:tgtEl>
                                          <p:spTgt spid="185"/>
                                        </p:tgtEl>
                                      </p:cBhvr>
                                    </p:animEffect>
                                  </p:childTnLst>
                                </p:cTn>
                              </p:par>
                            </p:childTnLst>
                          </p:cTn>
                        </p:par>
                        <p:par>
                          <p:cTn id="35" fill="hold">
                            <p:stCondLst>
                              <p:cond delay="3550"/>
                            </p:stCondLst>
                            <p:childTnLst>
                              <p:par>
                                <p:cTn id="36" presetID="10" presetClass="entr" presetSubtype="0" fill="hold" nodeType="after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500"/>
                                        <p:tgtEl>
                                          <p:spTgt spid="102"/>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188"/>
                                        </p:tgtEl>
                                        <p:attrNameLst>
                                          <p:attrName>style.visibility</p:attrName>
                                        </p:attrNameLst>
                                      </p:cBhvr>
                                      <p:to>
                                        <p:strVal val="visible"/>
                                      </p:to>
                                    </p:set>
                                    <p:animEffect transition="in" filter="wipe(left)">
                                      <p:cBhvr>
                                        <p:cTn id="41" dur="500"/>
                                        <p:tgtEl>
                                          <p:spTgt spid="188"/>
                                        </p:tgtEl>
                                      </p:cBhvr>
                                    </p:animEffect>
                                  </p:childTnLst>
                                </p:cTn>
                              </p:par>
                            </p:childTnLst>
                          </p:cTn>
                        </p:par>
                        <p:par>
                          <p:cTn id="42" fill="hold">
                            <p:stCondLst>
                              <p:cond delay="4350"/>
                            </p:stCondLst>
                            <p:childTnLst>
                              <p:par>
                                <p:cTn id="43" presetID="22" presetClass="entr" presetSubtype="8" fill="hold" nodeType="after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left)">
                                      <p:cBhvr>
                                        <p:cTn id="45" dur="500"/>
                                        <p:tgtEl>
                                          <p:spTgt spid="103"/>
                                        </p:tgtEl>
                                      </p:cBhvr>
                                    </p:animEffect>
                                  </p:childTnLst>
                                </p:cTn>
                              </p:par>
                              <p:par>
                                <p:cTn id="46" presetID="22" presetClass="entr" presetSubtype="8" fill="hold" nodeType="withEffect">
                                  <p:stCondLst>
                                    <p:cond delay="500"/>
                                  </p:stCondLst>
                                  <p:childTnLst>
                                    <p:set>
                                      <p:cBhvr>
                                        <p:cTn id="47" dur="1" fill="hold">
                                          <p:stCondLst>
                                            <p:cond delay="0"/>
                                          </p:stCondLst>
                                        </p:cTn>
                                        <p:tgtEl>
                                          <p:spTgt spid="186"/>
                                        </p:tgtEl>
                                        <p:attrNameLst>
                                          <p:attrName>style.visibility</p:attrName>
                                        </p:attrNameLst>
                                      </p:cBhvr>
                                      <p:to>
                                        <p:strVal val="visible"/>
                                      </p:to>
                                    </p:set>
                                    <p:animEffect transition="in" filter="wipe(left)">
                                      <p:cBhvr>
                                        <p:cTn id="48" dur="500"/>
                                        <p:tgtEl>
                                          <p:spTgt spid="186"/>
                                        </p:tgtEl>
                                      </p:cBhvr>
                                    </p:animEffect>
                                  </p:childTnLst>
                                </p:cTn>
                              </p:par>
                            </p:childTnLst>
                          </p:cTn>
                        </p:par>
                        <p:par>
                          <p:cTn id="49" fill="hold">
                            <p:stCondLst>
                              <p:cond delay="5350"/>
                            </p:stCondLst>
                            <p:childTnLst>
                              <p:par>
                                <p:cTn id="50" presetID="22" presetClass="entr" presetSubtype="8" fill="hold" nodeType="after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wipe(left)">
                                      <p:cBhvr>
                                        <p:cTn id="52" dur="500"/>
                                        <p:tgtEl>
                                          <p:spTgt spid="101"/>
                                        </p:tgtEl>
                                      </p:cBhvr>
                                    </p:animEffect>
                                  </p:childTnLst>
                                </p:cTn>
                              </p:par>
                            </p:childTnLst>
                          </p:cTn>
                        </p:par>
                        <p:par>
                          <p:cTn id="53" fill="hold">
                            <p:stCondLst>
                              <p:cond delay="5850"/>
                            </p:stCondLst>
                            <p:childTnLst>
                              <p:par>
                                <p:cTn id="54" presetID="22" presetClass="entr" presetSubtype="8" fill="hold" grpId="0" nodeType="afterEffect">
                                  <p:stCondLst>
                                    <p:cond delay="0"/>
                                  </p:stCondLst>
                                  <p:childTnLst>
                                    <p:set>
                                      <p:cBhvr>
                                        <p:cTn id="55" dur="1" fill="hold">
                                          <p:stCondLst>
                                            <p:cond delay="0"/>
                                          </p:stCondLst>
                                        </p:cTn>
                                        <p:tgtEl>
                                          <p:spTgt spid="189"/>
                                        </p:tgtEl>
                                        <p:attrNameLst>
                                          <p:attrName>style.visibility</p:attrName>
                                        </p:attrNameLst>
                                      </p:cBhvr>
                                      <p:to>
                                        <p:strVal val="visible"/>
                                      </p:to>
                                    </p:set>
                                    <p:animEffect transition="in" filter="wipe(left)">
                                      <p:cBhvr>
                                        <p:cTn id="56" dur="450"/>
                                        <p:tgtEl>
                                          <p:spTgt spid="189"/>
                                        </p:tgtEl>
                                      </p:cBhvr>
                                    </p:animEffect>
                                  </p:childTnLst>
                                </p:cTn>
                              </p:par>
                            </p:childTnLst>
                          </p:cTn>
                        </p:par>
                        <p:par>
                          <p:cTn id="57" fill="hold">
                            <p:stCondLst>
                              <p:cond delay="6300"/>
                            </p:stCondLst>
                            <p:childTnLst>
                              <p:par>
                                <p:cTn id="58" presetID="10" presetClass="entr" presetSubtype="0" fill="hold" nodeType="after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childTnLst>
                          </p:cTn>
                        </p:par>
                        <p:par>
                          <p:cTn id="61" fill="hold">
                            <p:stCondLst>
                              <p:cond delay="6800"/>
                            </p:stCondLst>
                            <p:childTnLst>
                              <p:par>
                                <p:cTn id="62" presetID="10" presetClass="entr" presetSubtype="0" fill="hold" grpId="0" nodeType="afterEffect">
                                  <p:stCondLst>
                                    <p:cond delay="0"/>
                                  </p:stCondLst>
                                  <p:childTnLst>
                                    <p:set>
                                      <p:cBhvr>
                                        <p:cTn id="63" dur="1" fill="hold">
                                          <p:stCondLst>
                                            <p:cond delay="0"/>
                                          </p:stCondLst>
                                        </p:cTn>
                                        <p:tgtEl>
                                          <p:spTgt spid="174"/>
                                        </p:tgtEl>
                                        <p:attrNameLst>
                                          <p:attrName>style.visibility</p:attrName>
                                        </p:attrNameLst>
                                      </p:cBhvr>
                                      <p:to>
                                        <p:strVal val="visible"/>
                                      </p:to>
                                    </p:set>
                                    <p:animEffect transition="in" filter="fade">
                                      <p:cBhvr>
                                        <p:cTn id="64" dur="500"/>
                                        <p:tgtEl>
                                          <p:spTgt spid="17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5"/>
                                        </p:tgtEl>
                                        <p:attrNameLst>
                                          <p:attrName>style.visibility</p:attrName>
                                        </p:attrNameLst>
                                      </p:cBhvr>
                                      <p:to>
                                        <p:strVal val="visible"/>
                                      </p:to>
                                    </p:set>
                                    <p:animEffect transition="in" filter="fade">
                                      <p:cBhvr>
                                        <p:cTn id="67" dur="500"/>
                                        <p:tgtEl>
                                          <p:spTgt spid="1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fade">
                                      <p:cBhvr>
                                        <p:cTn id="70" dur="500"/>
                                        <p:tgtEl>
                                          <p:spTgt spid="178"/>
                                        </p:tgtEl>
                                      </p:cBhvr>
                                    </p:animEffect>
                                  </p:childTnLst>
                                </p:cTn>
                              </p:par>
                            </p:childTnLst>
                          </p:cTn>
                        </p:par>
                        <p:par>
                          <p:cTn id="71" fill="hold">
                            <p:stCondLst>
                              <p:cond delay="7300"/>
                            </p:stCondLst>
                            <p:childTnLst>
                              <p:par>
                                <p:cTn id="72" presetID="42" presetClass="entr" presetSubtype="0" fill="hold" grpId="0" nodeType="afterEffect">
                                  <p:stCondLst>
                                    <p:cond delay="0"/>
                                  </p:stCondLst>
                                  <p:childTnLst>
                                    <p:set>
                                      <p:cBhvr>
                                        <p:cTn id="73" dur="1" fill="hold">
                                          <p:stCondLst>
                                            <p:cond delay="0"/>
                                          </p:stCondLst>
                                        </p:cTn>
                                        <p:tgtEl>
                                          <p:spTgt spid="176"/>
                                        </p:tgtEl>
                                        <p:attrNameLst>
                                          <p:attrName>style.visibility</p:attrName>
                                        </p:attrNameLst>
                                      </p:cBhvr>
                                      <p:to>
                                        <p:strVal val="visible"/>
                                      </p:to>
                                    </p:set>
                                    <p:animEffect transition="in" filter="fade">
                                      <p:cBhvr>
                                        <p:cTn id="74" dur="1000"/>
                                        <p:tgtEl>
                                          <p:spTgt spid="176"/>
                                        </p:tgtEl>
                                      </p:cBhvr>
                                    </p:animEffect>
                                    <p:anim calcmode="lin" valueType="num">
                                      <p:cBhvr>
                                        <p:cTn id="75" dur="1000" fill="hold"/>
                                        <p:tgtEl>
                                          <p:spTgt spid="176"/>
                                        </p:tgtEl>
                                        <p:attrNameLst>
                                          <p:attrName>ppt_x</p:attrName>
                                        </p:attrNameLst>
                                      </p:cBhvr>
                                      <p:tavLst>
                                        <p:tav tm="0">
                                          <p:val>
                                            <p:strVal val="#ppt_x"/>
                                          </p:val>
                                        </p:tav>
                                        <p:tav tm="100000">
                                          <p:val>
                                            <p:strVal val="#ppt_x"/>
                                          </p:val>
                                        </p:tav>
                                      </p:tavLst>
                                    </p:anim>
                                    <p:anim calcmode="lin" valueType="num">
                                      <p:cBhvr>
                                        <p:cTn id="76" dur="1000" fill="hold"/>
                                        <p:tgtEl>
                                          <p:spTgt spid="176"/>
                                        </p:tgtEl>
                                        <p:attrNameLst>
                                          <p:attrName>ppt_y</p:attrName>
                                        </p:attrNameLst>
                                      </p:cBhvr>
                                      <p:tavLst>
                                        <p:tav tm="0">
                                          <p:val>
                                            <p:strVal val="#ppt_y+.1"/>
                                          </p:val>
                                        </p:tav>
                                        <p:tav tm="100000">
                                          <p:val>
                                            <p:strVal val="#ppt_y"/>
                                          </p:val>
                                        </p:tav>
                                      </p:tavLst>
                                    </p:anim>
                                  </p:childTnLst>
                                </p:cTn>
                              </p:par>
                            </p:childTnLst>
                          </p:cTn>
                        </p:par>
                        <p:par>
                          <p:cTn id="77" fill="hold">
                            <p:stCondLst>
                              <p:cond delay="8300"/>
                            </p:stCondLst>
                            <p:childTnLst>
                              <p:par>
                                <p:cTn id="78" presetID="22" presetClass="entr" presetSubtype="8" fill="hold" grpId="0" nodeType="afterEffect">
                                  <p:stCondLst>
                                    <p:cond delay="0"/>
                                  </p:stCondLst>
                                  <p:childTnLst>
                                    <p:set>
                                      <p:cBhvr>
                                        <p:cTn id="79" dur="1" fill="hold">
                                          <p:stCondLst>
                                            <p:cond delay="0"/>
                                          </p:stCondLst>
                                        </p:cTn>
                                        <p:tgtEl>
                                          <p:spTgt spid="177"/>
                                        </p:tgtEl>
                                        <p:attrNameLst>
                                          <p:attrName>style.visibility</p:attrName>
                                        </p:attrNameLst>
                                      </p:cBhvr>
                                      <p:to>
                                        <p:strVal val="visible"/>
                                      </p:to>
                                    </p:set>
                                    <p:animEffect transition="in" filter="wipe(left)">
                                      <p:cBhvr>
                                        <p:cTn id="80" dur="500"/>
                                        <p:tgtEl>
                                          <p:spTgt spid="177"/>
                                        </p:tgtEl>
                                      </p:cBhvr>
                                    </p:animEffect>
                                  </p:childTnLst>
                                </p:cTn>
                              </p:par>
                              <p:par>
                                <p:cTn id="81" presetID="2" presetClass="entr" presetSubtype="8" decel="100000" fill="hold" nodeType="withEffect">
                                  <p:stCondLst>
                                    <p:cond delay="1000"/>
                                  </p:stCondLst>
                                  <p:childTnLst>
                                    <p:set>
                                      <p:cBhvr>
                                        <p:cTn id="82" dur="1" fill="hold">
                                          <p:stCondLst>
                                            <p:cond delay="0"/>
                                          </p:stCondLst>
                                        </p:cTn>
                                        <p:tgtEl>
                                          <p:spTgt spid="109"/>
                                        </p:tgtEl>
                                        <p:attrNameLst>
                                          <p:attrName>style.visibility</p:attrName>
                                        </p:attrNameLst>
                                      </p:cBhvr>
                                      <p:to>
                                        <p:strVal val="visible"/>
                                      </p:to>
                                    </p:set>
                                    <p:anim calcmode="lin" valueType="num">
                                      <p:cBhvr additive="base">
                                        <p:cTn id="83" dur="1100" fill="hold"/>
                                        <p:tgtEl>
                                          <p:spTgt spid="109"/>
                                        </p:tgtEl>
                                        <p:attrNameLst>
                                          <p:attrName>ppt_x</p:attrName>
                                        </p:attrNameLst>
                                      </p:cBhvr>
                                      <p:tavLst>
                                        <p:tav tm="0">
                                          <p:val>
                                            <p:strVal val="0-#ppt_w/2"/>
                                          </p:val>
                                        </p:tav>
                                        <p:tav tm="100000">
                                          <p:val>
                                            <p:strVal val="#ppt_x"/>
                                          </p:val>
                                        </p:tav>
                                      </p:tavLst>
                                    </p:anim>
                                    <p:anim calcmode="lin" valueType="num">
                                      <p:cBhvr additive="base">
                                        <p:cTn id="84" dur="1100" fill="hold"/>
                                        <p:tgtEl>
                                          <p:spTgt spid="109"/>
                                        </p:tgtEl>
                                        <p:attrNameLst>
                                          <p:attrName>ppt_y</p:attrName>
                                        </p:attrNameLst>
                                      </p:cBhvr>
                                      <p:tavLst>
                                        <p:tav tm="0">
                                          <p:val>
                                            <p:strVal val="#ppt_y"/>
                                          </p:val>
                                        </p:tav>
                                        <p:tav tm="100000">
                                          <p:val>
                                            <p:strVal val="#ppt_y"/>
                                          </p:val>
                                        </p:tav>
                                      </p:tavLst>
                                    </p:anim>
                                  </p:childTnLst>
                                </p:cTn>
                              </p:par>
                              <p:par>
                                <p:cTn id="85" presetID="2" presetClass="entr" presetSubtype="2" decel="10000" fill="hold" nodeType="withEffect">
                                  <p:stCondLst>
                                    <p:cond delay="1000"/>
                                  </p:stCondLst>
                                  <p:childTnLst>
                                    <p:set>
                                      <p:cBhvr>
                                        <p:cTn id="86" dur="1" fill="hold">
                                          <p:stCondLst>
                                            <p:cond delay="0"/>
                                          </p:stCondLst>
                                        </p:cTn>
                                        <p:tgtEl>
                                          <p:spTgt spid="179"/>
                                        </p:tgtEl>
                                        <p:attrNameLst>
                                          <p:attrName>style.visibility</p:attrName>
                                        </p:attrNameLst>
                                      </p:cBhvr>
                                      <p:to>
                                        <p:strVal val="visible"/>
                                      </p:to>
                                    </p:set>
                                    <p:anim calcmode="lin" valueType="num">
                                      <p:cBhvr additive="base">
                                        <p:cTn id="87" dur="1200" fill="hold"/>
                                        <p:tgtEl>
                                          <p:spTgt spid="179"/>
                                        </p:tgtEl>
                                        <p:attrNameLst>
                                          <p:attrName>ppt_x</p:attrName>
                                        </p:attrNameLst>
                                      </p:cBhvr>
                                      <p:tavLst>
                                        <p:tav tm="0">
                                          <p:val>
                                            <p:strVal val="1+#ppt_w/2"/>
                                          </p:val>
                                        </p:tav>
                                        <p:tav tm="100000">
                                          <p:val>
                                            <p:strVal val="#ppt_x"/>
                                          </p:val>
                                        </p:tav>
                                      </p:tavLst>
                                    </p:anim>
                                    <p:anim calcmode="lin" valueType="num">
                                      <p:cBhvr additive="base">
                                        <p:cTn id="88" dur="1200" fill="hold"/>
                                        <p:tgtEl>
                                          <p:spTgt spid="179"/>
                                        </p:tgtEl>
                                        <p:attrNameLst>
                                          <p:attrName>ppt_y</p:attrName>
                                        </p:attrNameLst>
                                      </p:cBhvr>
                                      <p:tavLst>
                                        <p:tav tm="0">
                                          <p:val>
                                            <p:strVal val="#ppt_y"/>
                                          </p:val>
                                        </p:tav>
                                        <p:tav tm="100000">
                                          <p:val>
                                            <p:strVal val="#ppt_y"/>
                                          </p:val>
                                        </p:tav>
                                      </p:tavLst>
                                    </p:anim>
                                  </p:childTnLst>
                                </p:cTn>
                              </p:par>
                              <p:par>
                                <p:cTn id="89" presetID="2" presetClass="entr" presetSubtype="2" decel="10000" fill="hold" nodeType="withEffect">
                                  <p:stCondLst>
                                    <p:cond delay="1000"/>
                                  </p:stCondLst>
                                  <p:childTnLst>
                                    <p:set>
                                      <p:cBhvr>
                                        <p:cTn id="90" dur="1" fill="hold">
                                          <p:stCondLst>
                                            <p:cond delay="0"/>
                                          </p:stCondLst>
                                        </p:cTn>
                                        <p:tgtEl>
                                          <p:spTgt spid="113"/>
                                        </p:tgtEl>
                                        <p:attrNameLst>
                                          <p:attrName>style.visibility</p:attrName>
                                        </p:attrNameLst>
                                      </p:cBhvr>
                                      <p:to>
                                        <p:strVal val="visible"/>
                                      </p:to>
                                    </p:set>
                                    <p:anim calcmode="lin" valueType="num">
                                      <p:cBhvr additive="base">
                                        <p:cTn id="91" dur="1200" fill="hold"/>
                                        <p:tgtEl>
                                          <p:spTgt spid="113"/>
                                        </p:tgtEl>
                                        <p:attrNameLst>
                                          <p:attrName>ppt_x</p:attrName>
                                        </p:attrNameLst>
                                      </p:cBhvr>
                                      <p:tavLst>
                                        <p:tav tm="0">
                                          <p:val>
                                            <p:strVal val="1+#ppt_w/2"/>
                                          </p:val>
                                        </p:tav>
                                        <p:tav tm="100000">
                                          <p:val>
                                            <p:strVal val="#ppt_x"/>
                                          </p:val>
                                        </p:tav>
                                      </p:tavLst>
                                    </p:anim>
                                    <p:anim calcmode="lin" valueType="num">
                                      <p:cBhvr additive="base">
                                        <p:cTn id="92" dur="1200" fill="hold"/>
                                        <p:tgtEl>
                                          <p:spTgt spid="113"/>
                                        </p:tgtEl>
                                        <p:attrNameLst>
                                          <p:attrName>ppt_y</p:attrName>
                                        </p:attrNameLst>
                                      </p:cBhvr>
                                      <p:tavLst>
                                        <p:tav tm="0">
                                          <p:val>
                                            <p:strVal val="#ppt_y"/>
                                          </p:val>
                                        </p:tav>
                                        <p:tav tm="100000">
                                          <p:val>
                                            <p:strVal val="#ppt_y"/>
                                          </p:val>
                                        </p:tav>
                                      </p:tavLst>
                                    </p:anim>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fade">
                                      <p:cBhvr>
                                        <p:cTn id="98" dur="500"/>
                                        <p:tgtEl>
                                          <p:spTgt spid="145"/>
                                        </p:tgtEl>
                                      </p:cBhvr>
                                    </p:animEffect>
                                  </p:childTnLst>
                                </p:cTn>
                              </p:par>
                              <p:par>
                                <p:cTn id="99" presetID="10" presetClass="entr" presetSubtype="0" fill="hold" grpId="0" nodeType="withEffect">
                                  <p:stCondLst>
                                    <p:cond delay="10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par>
                                <p:cTn id="102" presetID="10" presetClass="entr" presetSubtype="0" fill="hold" grpId="0" nodeType="withEffect">
                                  <p:stCondLst>
                                    <p:cond delay="10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129"/>
                                        </p:tgtEl>
                                        <p:attrNameLst>
                                          <p:attrName>style.visibility</p:attrName>
                                        </p:attrNameLst>
                                      </p:cBhvr>
                                      <p:to>
                                        <p:strVal val="visible"/>
                                      </p:to>
                                    </p:set>
                                    <p:animEffect transition="in" filter="fade">
                                      <p:cBhvr>
                                        <p:cTn id="107" dur="500"/>
                                        <p:tgtEl>
                                          <p:spTgt spid="129"/>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147"/>
                                        </p:tgtEl>
                                        <p:attrNameLst>
                                          <p:attrName>style.visibility</p:attrName>
                                        </p:attrNameLst>
                                      </p:cBhvr>
                                      <p:to>
                                        <p:strVal val="visible"/>
                                      </p:to>
                                    </p:set>
                                    <p:animEffect transition="in" filter="fade">
                                      <p:cBhvr>
                                        <p:cTn id="110" dur="500"/>
                                        <p:tgtEl>
                                          <p:spTgt spid="147"/>
                                        </p:tgtEl>
                                      </p:cBhvr>
                                    </p:animEffect>
                                  </p:childTnLst>
                                </p:cTn>
                              </p:par>
                              <p:par>
                                <p:cTn id="111" presetID="10" presetClass="entr" presetSubtype="0" fill="hold" grpId="0" nodeType="withEffect">
                                  <p:stCondLst>
                                    <p:cond delay="300"/>
                                  </p:stCondLst>
                                  <p:childTnLst>
                                    <p:set>
                                      <p:cBhvr>
                                        <p:cTn id="112" dur="1" fill="hold">
                                          <p:stCondLst>
                                            <p:cond delay="0"/>
                                          </p:stCondLst>
                                        </p:cTn>
                                        <p:tgtEl>
                                          <p:spTgt spid="128"/>
                                        </p:tgtEl>
                                        <p:attrNameLst>
                                          <p:attrName>style.visibility</p:attrName>
                                        </p:attrNameLst>
                                      </p:cBhvr>
                                      <p:to>
                                        <p:strVal val="visible"/>
                                      </p:to>
                                    </p:set>
                                    <p:animEffect transition="in" filter="fade">
                                      <p:cBhvr>
                                        <p:cTn id="113" dur="500"/>
                                        <p:tgtEl>
                                          <p:spTgt spid="128"/>
                                        </p:tgtEl>
                                      </p:cBhvr>
                                    </p:animEffect>
                                  </p:childTnLst>
                                </p:cTn>
                              </p:par>
                              <p:par>
                                <p:cTn id="114" presetID="10" presetClass="entr" presetSubtype="0" fill="hold" grpId="0" nodeType="withEffect">
                                  <p:stCondLst>
                                    <p:cond delay="300"/>
                                  </p:stCondLst>
                                  <p:childTnLst>
                                    <p:set>
                                      <p:cBhvr>
                                        <p:cTn id="115" dur="1" fill="hold">
                                          <p:stCondLst>
                                            <p:cond delay="0"/>
                                          </p:stCondLst>
                                        </p:cTn>
                                        <p:tgtEl>
                                          <p:spTgt spid="148"/>
                                        </p:tgtEl>
                                        <p:attrNameLst>
                                          <p:attrName>style.visibility</p:attrName>
                                        </p:attrNameLst>
                                      </p:cBhvr>
                                      <p:to>
                                        <p:strVal val="visible"/>
                                      </p:to>
                                    </p:set>
                                    <p:animEffect transition="in" filter="fade">
                                      <p:cBhvr>
                                        <p:cTn id="116" dur="500"/>
                                        <p:tgtEl>
                                          <p:spTgt spid="148"/>
                                        </p:tgtEl>
                                      </p:cBhvr>
                                    </p:animEffect>
                                  </p:childTnLst>
                                </p:cTn>
                              </p:par>
                              <p:par>
                                <p:cTn id="117" presetID="10" presetClass="entr" presetSubtype="0" fill="hold" grpId="0" nodeType="withEffect">
                                  <p:stCondLst>
                                    <p:cond delay="400"/>
                                  </p:stCondLst>
                                  <p:childTnLst>
                                    <p:set>
                                      <p:cBhvr>
                                        <p:cTn id="118" dur="1" fill="hold">
                                          <p:stCondLst>
                                            <p:cond delay="0"/>
                                          </p:stCondLst>
                                        </p:cTn>
                                        <p:tgtEl>
                                          <p:spTgt spid="139"/>
                                        </p:tgtEl>
                                        <p:attrNameLst>
                                          <p:attrName>style.visibility</p:attrName>
                                        </p:attrNameLst>
                                      </p:cBhvr>
                                      <p:to>
                                        <p:strVal val="visible"/>
                                      </p:to>
                                    </p:set>
                                    <p:animEffect transition="in" filter="fade">
                                      <p:cBhvr>
                                        <p:cTn id="119" dur="500"/>
                                        <p:tgtEl>
                                          <p:spTgt spid="139"/>
                                        </p:tgtEl>
                                      </p:cBhvr>
                                    </p:animEffect>
                                  </p:childTnLst>
                                </p:cTn>
                              </p:par>
                              <p:par>
                                <p:cTn id="120" presetID="10" presetClass="entr" presetSubtype="0" fill="hold" grpId="0" nodeType="withEffect">
                                  <p:stCondLst>
                                    <p:cond delay="400"/>
                                  </p:stCondLst>
                                  <p:childTnLst>
                                    <p:set>
                                      <p:cBhvr>
                                        <p:cTn id="121" dur="1" fill="hold">
                                          <p:stCondLst>
                                            <p:cond delay="0"/>
                                          </p:stCondLst>
                                        </p:cTn>
                                        <p:tgtEl>
                                          <p:spTgt spid="149"/>
                                        </p:tgtEl>
                                        <p:attrNameLst>
                                          <p:attrName>style.visibility</p:attrName>
                                        </p:attrNameLst>
                                      </p:cBhvr>
                                      <p:to>
                                        <p:strVal val="visible"/>
                                      </p:to>
                                    </p:set>
                                    <p:animEffect transition="in" filter="fade">
                                      <p:cBhvr>
                                        <p:cTn id="122" dur="500"/>
                                        <p:tgtEl>
                                          <p:spTgt spid="149"/>
                                        </p:tgtEl>
                                      </p:cBhvr>
                                    </p:animEffect>
                                  </p:childTnLst>
                                </p:cTn>
                              </p:par>
                              <p:par>
                                <p:cTn id="123" presetID="10" presetClass="entr" presetSubtype="0" fill="hold" grpId="0" nodeType="withEffect">
                                  <p:stCondLst>
                                    <p:cond delay="500"/>
                                  </p:stCondLst>
                                  <p:childTnLst>
                                    <p:set>
                                      <p:cBhvr>
                                        <p:cTn id="124" dur="1" fill="hold">
                                          <p:stCondLst>
                                            <p:cond delay="0"/>
                                          </p:stCondLst>
                                        </p:cTn>
                                        <p:tgtEl>
                                          <p:spTgt spid="127"/>
                                        </p:tgtEl>
                                        <p:attrNameLst>
                                          <p:attrName>style.visibility</p:attrName>
                                        </p:attrNameLst>
                                      </p:cBhvr>
                                      <p:to>
                                        <p:strVal val="visible"/>
                                      </p:to>
                                    </p:set>
                                    <p:animEffect transition="in" filter="fade">
                                      <p:cBhvr>
                                        <p:cTn id="125" dur="500"/>
                                        <p:tgtEl>
                                          <p:spTgt spid="127"/>
                                        </p:tgtEl>
                                      </p:cBhvr>
                                    </p:animEffect>
                                  </p:childTnLst>
                                </p:cTn>
                              </p:par>
                              <p:par>
                                <p:cTn id="126" presetID="10" presetClass="entr" presetSubtype="0" fill="hold" grpId="0" nodeType="withEffect">
                                  <p:stCondLst>
                                    <p:cond delay="500"/>
                                  </p:stCondLst>
                                  <p:childTnLst>
                                    <p:set>
                                      <p:cBhvr>
                                        <p:cTn id="127" dur="1" fill="hold">
                                          <p:stCondLst>
                                            <p:cond delay="0"/>
                                          </p:stCondLst>
                                        </p:cTn>
                                        <p:tgtEl>
                                          <p:spTgt spid="150"/>
                                        </p:tgtEl>
                                        <p:attrNameLst>
                                          <p:attrName>style.visibility</p:attrName>
                                        </p:attrNameLst>
                                      </p:cBhvr>
                                      <p:to>
                                        <p:strVal val="visible"/>
                                      </p:to>
                                    </p:set>
                                    <p:animEffect transition="in" filter="fade">
                                      <p:cBhvr>
                                        <p:cTn id="128" dur="500"/>
                                        <p:tgtEl>
                                          <p:spTgt spid="150"/>
                                        </p:tgtEl>
                                      </p:cBhvr>
                                    </p:animEffect>
                                  </p:childTnLst>
                                </p:cTn>
                              </p:par>
                              <p:par>
                                <p:cTn id="129" presetID="10" presetClass="entr" presetSubtype="0" fill="hold" grpId="0" nodeType="withEffect">
                                  <p:stCondLst>
                                    <p:cond delay="600"/>
                                  </p:stCondLst>
                                  <p:childTnLst>
                                    <p:set>
                                      <p:cBhvr>
                                        <p:cTn id="130" dur="1" fill="hold">
                                          <p:stCondLst>
                                            <p:cond delay="0"/>
                                          </p:stCondLst>
                                        </p:cTn>
                                        <p:tgtEl>
                                          <p:spTgt spid="138"/>
                                        </p:tgtEl>
                                        <p:attrNameLst>
                                          <p:attrName>style.visibility</p:attrName>
                                        </p:attrNameLst>
                                      </p:cBhvr>
                                      <p:to>
                                        <p:strVal val="visible"/>
                                      </p:to>
                                    </p:set>
                                    <p:animEffect transition="in" filter="fade">
                                      <p:cBhvr>
                                        <p:cTn id="131" dur="500"/>
                                        <p:tgtEl>
                                          <p:spTgt spid="138"/>
                                        </p:tgtEl>
                                      </p:cBhvr>
                                    </p:animEffect>
                                  </p:childTnLst>
                                </p:cTn>
                              </p:par>
                              <p:par>
                                <p:cTn id="132" presetID="10" presetClass="entr" presetSubtype="0" fill="hold" grpId="0" nodeType="withEffect">
                                  <p:stCondLst>
                                    <p:cond delay="600"/>
                                  </p:stCondLst>
                                  <p:childTnLst>
                                    <p:set>
                                      <p:cBhvr>
                                        <p:cTn id="133" dur="1" fill="hold">
                                          <p:stCondLst>
                                            <p:cond delay="0"/>
                                          </p:stCondLst>
                                        </p:cTn>
                                        <p:tgtEl>
                                          <p:spTgt spid="161"/>
                                        </p:tgtEl>
                                        <p:attrNameLst>
                                          <p:attrName>style.visibility</p:attrName>
                                        </p:attrNameLst>
                                      </p:cBhvr>
                                      <p:to>
                                        <p:strVal val="visible"/>
                                      </p:to>
                                    </p:set>
                                    <p:animEffect transition="in" filter="fade">
                                      <p:cBhvr>
                                        <p:cTn id="134" dur="500"/>
                                        <p:tgtEl>
                                          <p:spTgt spid="161"/>
                                        </p:tgtEl>
                                      </p:cBhvr>
                                    </p:animEffect>
                                  </p:childTnLst>
                                </p:cTn>
                              </p:par>
                              <p:par>
                                <p:cTn id="135" presetID="10" presetClass="entr" presetSubtype="0" fill="hold" grpId="0" nodeType="withEffect">
                                  <p:stCondLst>
                                    <p:cond delay="700"/>
                                  </p:stCondLst>
                                  <p:childTnLst>
                                    <p:set>
                                      <p:cBhvr>
                                        <p:cTn id="136" dur="1" fill="hold">
                                          <p:stCondLst>
                                            <p:cond delay="0"/>
                                          </p:stCondLst>
                                        </p:cTn>
                                        <p:tgtEl>
                                          <p:spTgt spid="126"/>
                                        </p:tgtEl>
                                        <p:attrNameLst>
                                          <p:attrName>style.visibility</p:attrName>
                                        </p:attrNameLst>
                                      </p:cBhvr>
                                      <p:to>
                                        <p:strVal val="visible"/>
                                      </p:to>
                                    </p:set>
                                    <p:animEffect transition="in" filter="fade">
                                      <p:cBhvr>
                                        <p:cTn id="137" dur="500"/>
                                        <p:tgtEl>
                                          <p:spTgt spid="126"/>
                                        </p:tgtEl>
                                      </p:cBhvr>
                                    </p:animEffect>
                                  </p:childTnLst>
                                </p:cTn>
                              </p:par>
                              <p:par>
                                <p:cTn id="138" presetID="10" presetClass="entr" presetSubtype="0" fill="hold" grpId="0" nodeType="withEffect">
                                  <p:stCondLst>
                                    <p:cond delay="700"/>
                                  </p:stCondLst>
                                  <p:childTnLst>
                                    <p:set>
                                      <p:cBhvr>
                                        <p:cTn id="139" dur="1" fill="hold">
                                          <p:stCondLst>
                                            <p:cond delay="0"/>
                                          </p:stCondLst>
                                        </p:cTn>
                                        <p:tgtEl>
                                          <p:spTgt spid="151"/>
                                        </p:tgtEl>
                                        <p:attrNameLst>
                                          <p:attrName>style.visibility</p:attrName>
                                        </p:attrNameLst>
                                      </p:cBhvr>
                                      <p:to>
                                        <p:strVal val="visible"/>
                                      </p:to>
                                    </p:set>
                                    <p:animEffect transition="in" filter="fade">
                                      <p:cBhvr>
                                        <p:cTn id="140" dur="500"/>
                                        <p:tgtEl>
                                          <p:spTgt spid="151"/>
                                        </p:tgtEl>
                                      </p:cBhvr>
                                    </p:animEffect>
                                  </p:childTnLst>
                                </p:cTn>
                              </p:par>
                              <p:par>
                                <p:cTn id="141" presetID="10" presetClass="entr" presetSubtype="0" fill="hold" grpId="0" nodeType="withEffect">
                                  <p:stCondLst>
                                    <p:cond delay="800"/>
                                  </p:stCondLst>
                                  <p:childTnLst>
                                    <p:set>
                                      <p:cBhvr>
                                        <p:cTn id="142" dur="1" fill="hold">
                                          <p:stCondLst>
                                            <p:cond delay="0"/>
                                          </p:stCondLst>
                                        </p:cTn>
                                        <p:tgtEl>
                                          <p:spTgt spid="137"/>
                                        </p:tgtEl>
                                        <p:attrNameLst>
                                          <p:attrName>style.visibility</p:attrName>
                                        </p:attrNameLst>
                                      </p:cBhvr>
                                      <p:to>
                                        <p:strVal val="visible"/>
                                      </p:to>
                                    </p:set>
                                    <p:animEffect transition="in" filter="fade">
                                      <p:cBhvr>
                                        <p:cTn id="143" dur="500"/>
                                        <p:tgtEl>
                                          <p:spTgt spid="137"/>
                                        </p:tgtEl>
                                      </p:cBhvr>
                                    </p:animEffect>
                                  </p:childTnLst>
                                </p:cTn>
                              </p:par>
                              <p:par>
                                <p:cTn id="144" presetID="10" presetClass="entr" presetSubtype="0" fill="hold" grpId="0" nodeType="withEffect">
                                  <p:stCondLst>
                                    <p:cond delay="800"/>
                                  </p:stCondLst>
                                  <p:childTnLst>
                                    <p:set>
                                      <p:cBhvr>
                                        <p:cTn id="145" dur="1" fill="hold">
                                          <p:stCondLst>
                                            <p:cond delay="0"/>
                                          </p:stCondLst>
                                        </p:cTn>
                                        <p:tgtEl>
                                          <p:spTgt spid="162"/>
                                        </p:tgtEl>
                                        <p:attrNameLst>
                                          <p:attrName>style.visibility</p:attrName>
                                        </p:attrNameLst>
                                      </p:cBhvr>
                                      <p:to>
                                        <p:strVal val="visible"/>
                                      </p:to>
                                    </p:set>
                                    <p:animEffect transition="in" filter="fade">
                                      <p:cBhvr>
                                        <p:cTn id="146" dur="500"/>
                                        <p:tgtEl>
                                          <p:spTgt spid="162"/>
                                        </p:tgtEl>
                                      </p:cBhvr>
                                    </p:animEffect>
                                  </p:childTnLst>
                                </p:cTn>
                              </p:par>
                              <p:par>
                                <p:cTn id="147" presetID="10" presetClass="entr" presetSubtype="0" fill="hold" grpId="0" nodeType="withEffect">
                                  <p:stCondLst>
                                    <p:cond delay="900"/>
                                  </p:stCondLst>
                                  <p:childTnLst>
                                    <p:set>
                                      <p:cBhvr>
                                        <p:cTn id="148" dur="1" fill="hold">
                                          <p:stCondLst>
                                            <p:cond delay="0"/>
                                          </p:stCondLst>
                                        </p:cTn>
                                        <p:tgtEl>
                                          <p:spTgt spid="143"/>
                                        </p:tgtEl>
                                        <p:attrNameLst>
                                          <p:attrName>style.visibility</p:attrName>
                                        </p:attrNameLst>
                                      </p:cBhvr>
                                      <p:to>
                                        <p:strVal val="visible"/>
                                      </p:to>
                                    </p:set>
                                    <p:animEffect transition="in" filter="fade">
                                      <p:cBhvr>
                                        <p:cTn id="149" dur="500"/>
                                        <p:tgtEl>
                                          <p:spTgt spid="143"/>
                                        </p:tgtEl>
                                      </p:cBhvr>
                                    </p:animEffect>
                                  </p:childTnLst>
                                </p:cTn>
                              </p:par>
                              <p:par>
                                <p:cTn id="150" presetID="10" presetClass="entr" presetSubtype="0" fill="hold" grpId="0" nodeType="withEffect">
                                  <p:stCondLst>
                                    <p:cond delay="900"/>
                                  </p:stCondLst>
                                  <p:childTnLst>
                                    <p:set>
                                      <p:cBhvr>
                                        <p:cTn id="151" dur="1" fill="hold">
                                          <p:stCondLst>
                                            <p:cond delay="0"/>
                                          </p:stCondLst>
                                        </p:cTn>
                                        <p:tgtEl>
                                          <p:spTgt spid="152"/>
                                        </p:tgtEl>
                                        <p:attrNameLst>
                                          <p:attrName>style.visibility</p:attrName>
                                        </p:attrNameLst>
                                      </p:cBhvr>
                                      <p:to>
                                        <p:strVal val="visible"/>
                                      </p:to>
                                    </p:set>
                                    <p:animEffect transition="in" filter="fade">
                                      <p:cBhvr>
                                        <p:cTn id="152" dur="500"/>
                                        <p:tgtEl>
                                          <p:spTgt spid="152"/>
                                        </p:tgtEl>
                                      </p:cBhvr>
                                    </p:animEffect>
                                  </p:childTnLst>
                                </p:cTn>
                              </p:par>
                              <p:par>
                                <p:cTn id="153" presetID="10" presetClass="entr" presetSubtype="0" fill="hold" grpId="0" nodeType="withEffect">
                                  <p:stCondLst>
                                    <p:cond delay="1000"/>
                                  </p:stCondLst>
                                  <p:childTnLst>
                                    <p:set>
                                      <p:cBhvr>
                                        <p:cTn id="154" dur="1" fill="hold">
                                          <p:stCondLst>
                                            <p:cond delay="0"/>
                                          </p:stCondLst>
                                        </p:cTn>
                                        <p:tgtEl>
                                          <p:spTgt spid="136"/>
                                        </p:tgtEl>
                                        <p:attrNameLst>
                                          <p:attrName>style.visibility</p:attrName>
                                        </p:attrNameLst>
                                      </p:cBhvr>
                                      <p:to>
                                        <p:strVal val="visible"/>
                                      </p:to>
                                    </p:set>
                                    <p:animEffect transition="in" filter="fade">
                                      <p:cBhvr>
                                        <p:cTn id="155" dur="500"/>
                                        <p:tgtEl>
                                          <p:spTgt spid="136"/>
                                        </p:tgtEl>
                                      </p:cBhvr>
                                    </p:animEffect>
                                  </p:childTnLst>
                                </p:cTn>
                              </p:par>
                              <p:par>
                                <p:cTn id="156" presetID="10" presetClass="entr" presetSubtype="0" fill="hold" grpId="0" nodeType="withEffect">
                                  <p:stCondLst>
                                    <p:cond delay="1000"/>
                                  </p:stCondLst>
                                  <p:childTnLst>
                                    <p:set>
                                      <p:cBhvr>
                                        <p:cTn id="157" dur="1" fill="hold">
                                          <p:stCondLst>
                                            <p:cond delay="0"/>
                                          </p:stCondLst>
                                        </p:cTn>
                                        <p:tgtEl>
                                          <p:spTgt spid="163"/>
                                        </p:tgtEl>
                                        <p:attrNameLst>
                                          <p:attrName>style.visibility</p:attrName>
                                        </p:attrNameLst>
                                      </p:cBhvr>
                                      <p:to>
                                        <p:strVal val="visible"/>
                                      </p:to>
                                    </p:set>
                                    <p:animEffect transition="in" filter="fade">
                                      <p:cBhvr>
                                        <p:cTn id="158" dur="500"/>
                                        <p:tgtEl>
                                          <p:spTgt spid="163"/>
                                        </p:tgtEl>
                                      </p:cBhvr>
                                    </p:animEffect>
                                  </p:childTnLst>
                                </p:cTn>
                              </p:par>
                              <p:par>
                                <p:cTn id="159" presetID="10" presetClass="entr" presetSubtype="0" fill="hold" grpId="0" nodeType="withEffect">
                                  <p:stCondLst>
                                    <p:cond delay="1100"/>
                                  </p:stCondLst>
                                  <p:childTnLst>
                                    <p:set>
                                      <p:cBhvr>
                                        <p:cTn id="160" dur="1" fill="hold">
                                          <p:stCondLst>
                                            <p:cond delay="0"/>
                                          </p:stCondLst>
                                        </p:cTn>
                                        <p:tgtEl>
                                          <p:spTgt spid="142"/>
                                        </p:tgtEl>
                                        <p:attrNameLst>
                                          <p:attrName>style.visibility</p:attrName>
                                        </p:attrNameLst>
                                      </p:cBhvr>
                                      <p:to>
                                        <p:strVal val="visible"/>
                                      </p:to>
                                    </p:set>
                                    <p:animEffect transition="in" filter="fade">
                                      <p:cBhvr>
                                        <p:cTn id="161" dur="500"/>
                                        <p:tgtEl>
                                          <p:spTgt spid="142"/>
                                        </p:tgtEl>
                                      </p:cBhvr>
                                    </p:animEffect>
                                  </p:childTnLst>
                                </p:cTn>
                              </p:par>
                              <p:par>
                                <p:cTn id="162" presetID="10" presetClass="entr" presetSubtype="0" fill="hold" grpId="0" nodeType="withEffect">
                                  <p:stCondLst>
                                    <p:cond delay="1100"/>
                                  </p:stCondLst>
                                  <p:childTnLst>
                                    <p:set>
                                      <p:cBhvr>
                                        <p:cTn id="163" dur="1" fill="hold">
                                          <p:stCondLst>
                                            <p:cond delay="0"/>
                                          </p:stCondLst>
                                        </p:cTn>
                                        <p:tgtEl>
                                          <p:spTgt spid="173"/>
                                        </p:tgtEl>
                                        <p:attrNameLst>
                                          <p:attrName>style.visibility</p:attrName>
                                        </p:attrNameLst>
                                      </p:cBhvr>
                                      <p:to>
                                        <p:strVal val="visible"/>
                                      </p:to>
                                    </p:set>
                                    <p:animEffect transition="in" filter="fade">
                                      <p:cBhvr>
                                        <p:cTn id="164" dur="500"/>
                                        <p:tgtEl>
                                          <p:spTgt spid="173"/>
                                        </p:tgtEl>
                                      </p:cBhvr>
                                    </p:animEffect>
                                  </p:childTnLst>
                                </p:cTn>
                              </p:par>
                              <p:par>
                                <p:cTn id="165" presetID="10" presetClass="entr" presetSubtype="0" fill="hold" grpId="0" nodeType="withEffect">
                                  <p:stCondLst>
                                    <p:cond delay="1200"/>
                                  </p:stCondLst>
                                  <p:childTnLst>
                                    <p:set>
                                      <p:cBhvr>
                                        <p:cTn id="166" dur="1" fill="hold">
                                          <p:stCondLst>
                                            <p:cond delay="0"/>
                                          </p:stCondLst>
                                        </p:cTn>
                                        <p:tgtEl>
                                          <p:spTgt spid="125"/>
                                        </p:tgtEl>
                                        <p:attrNameLst>
                                          <p:attrName>style.visibility</p:attrName>
                                        </p:attrNameLst>
                                      </p:cBhvr>
                                      <p:to>
                                        <p:strVal val="visible"/>
                                      </p:to>
                                    </p:set>
                                    <p:animEffect transition="in" filter="fade">
                                      <p:cBhvr>
                                        <p:cTn id="167" dur="500"/>
                                        <p:tgtEl>
                                          <p:spTgt spid="125"/>
                                        </p:tgtEl>
                                      </p:cBhvr>
                                    </p:animEffect>
                                  </p:childTnLst>
                                </p:cTn>
                              </p:par>
                              <p:par>
                                <p:cTn id="168" presetID="10" presetClass="entr" presetSubtype="0" fill="hold" grpId="0" nodeType="withEffect">
                                  <p:stCondLst>
                                    <p:cond delay="1200"/>
                                  </p:stCondLst>
                                  <p:childTnLst>
                                    <p:set>
                                      <p:cBhvr>
                                        <p:cTn id="169" dur="1" fill="hold">
                                          <p:stCondLst>
                                            <p:cond delay="0"/>
                                          </p:stCondLst>
                                        </p:cTn>
                                        <p:tgtEl>
                                          <p:spTgt spid="153"/>
                                        </p:tgtEl>
                                        <p:attrNameLst>
                                          <p:attrName>style.visibility</p:attrName>
                                        </p:attrNameLst>
                                      </p:cBhvr>
                                      <p:to>
                                        <p:strVal val="visible"/>
                                      </p:to>
                                    </p:set>
                                    <p:animEffect transition="in" filter="fade">
                                      <p:cBhvr>
                                        <p:cTn id="170" dur="500"/>
                                        <p:tgtEl>
                                          <p:spTgt spid="153"/>
                                        </p:tgtEl>
                                      </p:cBhvr>
                                    </p:animEffect>
                                  </p:childTnLst>
                                </p:cTn>
                              </p:par>
                              <p:par>
                                <p:cTn id="171" presetID="10" presetClass="entr" presetSubtype="0" fill="hold" grpId="0" nodeType="withEffect">
                                  <p:stCondLst>
                                    <p:cond delay="1300"/>
                                  </p:stCondLst>
                                  <p:childTnLst>
                                    <p:set>
                                      <p:cBhvr>
                                        <p:cTn id="172" dur="1" fill="hold">
                                          <p:stCondLst>
                                            <p:cond delay="0"/>
                                          </p:stCondLst>
                                        </p:cTn>
                                        <p:tgtEl>
                                          <p:spTgt spid="141"/>
                                        </p:tgtEl>
                                        <p:attrNameLst>
                                          <p:attrName>style.visibility</p:attrName>
                                        </p:attrNameLst>
                                      </p:cBhvr>
                                      <p:to>
                                        <p:strVal val="visible"/>
                                      </p:to>
                                    </p:set>
                                    <p:animEffect transition="in" filter="fade">
                                      <p:cBhvr>
                                        <p:cTn id="173" dur="500"/>
                                        <p:tgtEl>
                                          <p:spTgt spid="141"/>
                                        </p:tgtEl>
                                      </p:cBhvr>
                                    </p:animEffect>
                                  </p:childTnLst>
                                </p:cTn>
                              </p:par>
                              <p:par>
                                <p:cTn id="174" presetID="10" presetClass="entr" presetSubtype="0" fill="hold" grpId="0" nodeType="withEffect">
                                  <p:stCondLst>
                                    <p:cond delay="1300"/>
                                  </p:stCondLst>
                                  <p:childTnLst>
                                    <p:set>
                                      <p:cBhvr>
                                        <p:cTn id="175" dur="1" fill="hold">
                                          <p:stCondLst>
                                            <p:cond delay="0"/>
                                          </p:stCondLst>
                                        </p:cTn>
                                        <p:tgtEl>
                                          <p:spTgt spid="169"/>
                                        </p:tgtEl>
                                        <p:attrNameLst>
                                          <p:attrName>style.visibility</p:attrName>
                                        </p:attrNameLst>
                                      </p:cBhvr>
                                      <p:to>
                                        <p:strVal val="visible"/>
                                      </p:to>
                                    </p:set>
                                    <p:animEffect transition="in" filter="fade">
                                      <p:cBhvr>
                                        <p:cTn id="176" dur="500"/>
                                        <p:tgtEl>
                                          <p:spTgt spid="169"/>
                                        </p:tgtEl>
                                      </p:cBhvr>
                                    </p:animEffect>
                                  </p:childTnLst>
                                </p:cTn>
                              </p:par>
                              <p:par>
                                <p:cTn id="177" presetID="10" presetClass="entr" presetSubtype="0" fill="hold" grpId="0" nodeType="withEffect">
                                  <p:stCondLst>
                                    <p:cond delay="1400"/>
                                  </p:stCondLst>
                                  <p:childTnLst>
                                    <p:set>
                                      <p:cBhvr>
                                        <p:cTn id="178" dur="1" fill="hold">
                                          <p:stCondLst>
                                            <p:cond delay="0"/>
                                          </p:stCondLst>
                                        </p:cTn>
                                        <p:tgtEl>
                                          <p:spTgt spid="135"/>
                                        </p:tgtEl>
                                        <p:attrNameLst>
                                          <p:attrName>style.visibility</p:attrName>
                                        </p:attrNameLst>
                                      </p:cBhvr>
                                      <p:to>
                                        <p:strVal val="visible"/>
                                      </p:to>
                                    </p:set>
                                    <p:animEffect transition="in" filter="fade">
                                      <p:cBhvr>
                                        <p:cTn id="179" dur="500"/>
                                        <p:tgtEl>
                                          <p:spTgt spid="135"/>
                                        </p:tgtEl>
                                      </p:cBhvr>
                                    </p:animEffect>
                                  </p:childTnLst>
                                </p:cTn>
                              </p:par>
                              <p:par>
                                <p:cTn id="180" presetID="10" presetClass="entr" presetSubtype="0" fill="hold" grpId="0" nodeType="withEffect">
                                  <p:stCondLst>
                                    <p:cond delay="1400"/>
                                  </p:stCondLst>
                                  <p:childTnLst>
                                    <p:set>
                                      <p:cBhvr>
                                        <p:cTn id="181" dur="1" fill="hold">
                                          <p:stCondLst>
                                            <p:cond delay="0"/>
                                          </p:stCondLst>
                                        </p:cTn>
                                        <p:tgtEl>
                                          <p:spTgt spid="164"/>
                                        </p:tgtEl>
                                        <p:attrNameLst>
                                          <p:attrName>style.visibility</p:attrName>
                                        </p:attrNameLst>
                                      </p:cBhvr>
                                      <p:to>
                                        <p:strVal val="visible"/>
                                      </p:to>
                                    </p:set>
                                    <p:animEffect transition="in" filter="fade">
                                      <p:cBhvr>
                                        <p:cTn id="182" dur="500"/>
                                        <p:tgtEl>
                                          <p:spTgt spid="164"/>
                                        </p:tgtEl>
                                      </p:cBhvr>
                                    </p:animEffect>
                                  </p:childTnLst>
                                </p:cTn>
                              </p:par>
                              <p:par>
                                <p:cTn id="183" presetID="10" presetClass="entr" presetSubtype="0" fill="hold" grpId="0" nodeType="withEffect">
                                  <p:stCondLst>
                                    <p:cond delay="1500"/>
                                  </p:stCondLst>
                                  <p:childTnLst>
                                    <p:set>
                                      <p:cBhvr>
                                        <p:cTn id="184" dur="1" fill="hold">
                                          <p:stCondLst>
                                            <p:cond delay="0"/>
                                          </p:stCondLst>
                                        </p:cTn>
                                        <p:tgtEl>
                                          <p:spTgt spid="140"/>
                                        </p:tgtEl>
                                        <p:attrNameLst>
                                          <p:attrName>style.visibility</p:attrName>
                                        </p:attrNameLst>
                                      </p:cBhvr>
                                      <p:to>
                                        <p:strVal val="visible"/>
                                      </p:to>
                                    </p:set>
                                    <p:animEffect transition="in" filter="fade">
                                      <p:cBhvr>
                                        <p:cTn id="185" dur="500"/>
                                        <p:tgtEl>
                                          <p:spTgt spid="140"/>
                                        </p:tgtEl>
                                      </p:cBhvr>
                                    </p:animEffect>
                                  </p:childTnLst>
                                </p:cTn>
                              </p:par>
                              <p:par>
                                <p:cTn id="186" presetID="10" presetClass="entr" presetSubtype="0" fill="hold" grpId="0" nodeType="withEffect">
                                  <p:stCondLst>
                                    <p:cond delay="1500"/>
                                  </p:stCondLst>
                                  <p:childTnLst>
                                    <p:set>
                                      <p:cBhvr>
                                        <p:cTn id="187" dur="1" fill="hold">
                                          <p:stCondLst>
                                            <p:cond delay="0"/>
                                          </p:stCondLst>
                                        </p:cTn>
                                        <p:tgtEl>
                                          <p:spTgt spid="170"/>
                                        </p:tgtEl>
                                        <p:attrNameLst>
                                          <p:attrName>style.visibility</p:attrName>
                                        </p:attrNameLst>
                                      </p:cBhvr>
                                      <p:to>
                                        <p:strVal val="visible"/>
                                      </p:to>
                                    </p:set>
                                    <p:animEffect transition="in" filter="fade">
                                      <p:cBhvr>
                                        <p:cTn id="188" dur="500"/>
                                        <p:tgtEl>
                                          <p:spTgt spid="170"/>
                                        </p:tgtEl>
                                      </p:cBhvr>
                                    </p:animEffect>
                                  </p:childTnLst>
                                </p:cTn>
                              </p:par>
                              <p:par>
                                <p:cTn id="189" presetID="10" presetClass="entr" presetSubtype="0" fill="hold" grpId="0" nodeType="withEffect">
                                  <p:stCondLst>
                                    <p:cond delay="1600"/>
                                  </p:stCondLst>
                                  <p:childTnLst>
                                    <p:set>
                                      <p:cBhvr>
                                        <p:cTn id="190" dur="1" fill="hold">
                                          <p:stCondLst>
                                            <p:cond delay="0"/>
                                          </p:stCondLst>
                                        </p:cTn>
                                        <p:tgtEl>
                                          <p:spTgt spid="124"/>
                                        </p:tgtEl>
                                        <p:attrNameLst>
                                          <p:attrName>style.visibility</p:attrName>
                                        </p:attrNameLst>
                                      </p:cBhvr>
                                      <p:to>
                                        <p:strVal val="visible"/>
                                      </p:to>
                                    </p:set>
                                    <p:animEffect transition="in" filter="fade">
                                      <p:cBhvr>
                                        <p:cTn id="191" dur="500"/>
                                        <p:tgtEl>
                                          <p:spTgt spid="124"/>
                                        </p:tgtEl>
                                      </p:cBhvr>
                                    </p:animEffect>
                                  </p:childTnLst>
                                </p:cTn>
                              </p:par>
                              <p:par>
                                <p:cTn id="192" presetID="10" presetClass="entr" presetSubtype="0" fill="hold" grpId="0" nodeType="withEffect">
                                  <p:stCondLst>
                                    <p:cond delay="1600"/>
                                  </p:stCondLst>
                                  <p:childTnLst>
                                    <p:set>
                                      <p:cBhvr>
                                        <p:cTn id="193" dur="1" fill="hold">
                                          <p:stCondLst>
                                            <p:cond delay="0"/>
                                          </p:stCondLst>
                                        </p:cTn>
                                        <p:tgtEl>
                                          <p:spTgt spid="154"/>
                                        </p:tgtEl>
                                        <p:attrNameLst>
                                          <p:attrName>style.visibility</p:attrName>
                                        </p:attrNameLst>
                                      </p:cBhvr>
                                      <p:to>
                                        <p:strVal val="visible"/>
                                      </p:to>
                                    </p:set>
                                    <p:animEffect transition="in" filter="fade">
                                      <p:cBhvr>
                                        <p:cTn id="194" dur="500"/>
                                        <p:tgtEl>
                                          <p:spTgt spid="154"/>
                                        </p:tgtEl>
                                      </p:cBhvr>
                                    </p:animEffect>
                                  </p:childTnLst>
                                </p:cTn>
                              </p:par>
                              <p:par>
                                <p:cTn id="195" presetID="10" presetClass="entr" presetSubtype="0" fill="hold" grpId="0" nodeType="withEffect">
                                  <p:stCondLst>
                                    <p:cond delay="1700"/>
                                  </p:stCondLst>
                                  <p:childTnLst>
                                    <p:set>
                                      <p:cBhvr>
                                        <p:cTn id="196" dur="1" fill="hold">
                                          <p:stCondLst>
                                            <p:cond delay="0"/>
                                          </p:stCondLst>
                                        </p:cTn>
                                        <p:tgtEl>
                                          <p:spTgt spid="144"/>
                                        </p:tgtEl>
                                        <p:attrNameLst>
                                          <p:attrName>style.visibility</p:attrName>
                                        </p:attrNameLst>
                                      </p:cBhvr>
                                      <p:to>
                                        <p:strVal val="visible"/>
                                      </p:to>
                                    </p:set>
                                    <p:animEffect transition="in" filter="fade">
                                      <p:cBhvr>
                                        <p:cTn id="197" dur="500"/>
                                        <p:tgtEl>
                                          <p:spTgt spid="144"/>
                                        </p:tgtEl>
                                      </p:cBhvr>
                                    </p:animEffect>
                                  </p:childTnLst>
                                </p:cTn>
                              </p:par>
                              <p:par>
                                <p:cTn id="198" presetID="10" presetClass="entr" presetSubtype="0" fill="hold" grpId="0" nodeType="withEffect">
                                  <p:stCondLst>
                                    <p:cond delay="1700"/>
                                  </p:stCondLst>
                                  <p:childTnLst>
                                    <p:set>
                                      <p:cBhvr>
                                        <p:cTn id="199" dur="1" fill="hold">
                                          <p:stCondLst>
                                            <p:cond delay="0"/>
                                          </p:stCondLst>
                                        </p:cTn>
                                        <p:tgtEl>
                                          <p:spTgt spid="171"/>
                                        </p:tgtEl>
                                        <p:attrNameLst>
                                          <p:attrName>style.visibility</p:attrName>
                                        </p:attrNameLst>
                                      </p:cBhvr>
                                      <p:to>
                                        <p:strVal val="visible"/>
                                      </p:to>
                                    </p:set>
                                    <p:animEffect transition="in" filter="fade">
                                      <p:cBhvr>
                                        <p:cTn id="200" dur="500"/>
                                        <p:tgtEl>
                                          <p:spTgt spid="171"/>
                                        </p:tgtEl>
                                      </p:cBhvr>
                                    </p:animEffect>
                                  </p:childTnLst>
                                </p:cTn>
                              </p:par>
                              <p:par>
                                <p:cTn id="201" presetID="10" presetClass="entr" presetSubtype="0" fill="hold" grpId="0" nodeType="withEffect">
                                  <p:stCondLst>
                                    <p:cond delay="1800"/>
                                  </p:stCondLst>
                                  <p:childTnLst>
                                    <p:set>
                                      <p:cBhvr>
                                        <p:cTn id="202" dur="1" fill="hold">
                                          <p:stCondLst>
                                            <p:cond delay="0"/>
                                          </p:stCondLst>
                                        </p:cTn>
                                        <p:tgtEl>
                                          <p:spTgt spid="134"/>
                                        </p:tgtEl>
                                        <p:attrNameLst>
                                          <p:attrName>style.visibility</p:attrName>
                                        </p:attrNameLst>
                                      </p:cBhvr>
                                      <p:to>
                                        <p:strVal val="visible"/>
                                      </p:to>
                                    </p:set>
                                    <p:animEffect transition="in" filter="fade">
                                      <p:cBhvr>
                                        <p:cTn id="203" dur="500"/>
                                        <p:tgtEl>
                                          <p:spTgt spid="134"/>
                                        </p:tgtEl>
                                      </p:cBhvr>
                                    </p:animEffect>
                                  </p:childTnLst>
                                </p:cTn>
                              </p:par>
                              <p:par>
                                <p:cTn id="204" presetID="10" presetClass="entr" presetSubtype="0" fill="hold" grpId="0" nodeType="withEffect">
                                  <p:stCondLst>
                                    <p:cond delay="1800"/>
                                  </p:stCondLst>
                                  <p:childTnLst>
                                    <p:set>
                                      <p:cBhvr>
                                        <p:cTn id="205" dur="1" fill="hold">
                                          <p:stCondLst>
                                            <p:cond delay="0"/>
                                          </p:stCondLst>
                                        </p:cTn>
                                        <p:tgtEl>
                                          <p:spTgt spid="165"/>
                                        </p:tgtEl>
                                        <p:attrNameLst>
                                          <p:attrName>style.visibility</p:attrName>
                                        </p:attrNameLst>
                                      </p:cBhvr>
                                      <p:to>
                                        <p:strVal val="visible"/>
                                      </p:to>
                                    </p:set>
                                    <p:animEffect transition="in" filter="fade">
                                      <p:cBhvr>
                                        <p:cTn id="206" dur="500"/>
                                        <p:tgtEl>
                                          <p:spTgt spid="165"/>
                                        </p:tgtEl>
                                      </p:cBhvr>
                                    </p:animEffect>
                                  </p:childTnLst>
                                </p:cTn>
                              </p:par>
                              <p:par>
                                <p:cTn id="207" presetID="10" presetClass="entr" presetSubtype="0" fill="hold" grpId="0" nodeType="withEffect">
                                  <p:stCondLst>
                                    <p:cond delay="1900"/>
                                  </p:stCondLst>
                                  <p:childTnLst>
                                    <p:set>
                                      <p:cBhvr>
                                        <p:cTn id="208" dur="1" fill="hold">
                                          <p:stCondLst>
                                            <p:cond delay="0"/>
                                          </p:stCondLst>
                                        </p:cTn>
                                        <p:tgtEl>
                                          <p:spTgt spid="123"/>
                                        </p:tgtEl>
                                        <p:attrNameLst>
                                          <p:attrName>style.visibility</p:attrName>
                                        </p:attrNameLst>
                                      </p:cBhvr>
                                      <p:to>
                                        <p:strVal val="visible"/>
                                      </p:to>
                                    </p:set>
                                    <p:animEffect transition="in" filter="fade">
                                      <p:cBhvr>
                                        <p:cTn id="209" dur="500"/>
                                        <p:tgtEl>
                                          <p:spTgt spid="123"/>
                                        </p:tgtEl>
                                      </p:cBhvr>
                                    </p:animEffect>
                                  </p:childTnLst>
                                </p:cTn>
                              </p:par>
                              <p:par>
                                <p:cTn id="210" presetID="10" presetClass="entr" presetSubtype="0" fill="hold" grpId="0" nodeType="withEffect">
                                  <p:stCondLst>
                                    <p:cond delay="1900"/>
                                  </p:stCondLst>
                                  <p:childTnLst>
                                    <p:set>
                                      <p:cBhvr>
                                        <p:cTn id="211" dur="1" fill="hold">
                                          <p:stCondLst>
                                            <p:cond delay="0"/>
                                          </p:stCondLst>
                                        </p:cTn>
                                        <p:tgtEl>
                                          <p:spTgt spid="172"/>
                                        </p:tgtEl>
                                        <p:attrNameLst>
                                          <p:attrName>style.visibility</p:attrName>
                                        </p:attrNameLst>
                                      </p:cBhvr>
                                      <p:to>
                                        <p:strVal val="visible"/>
                                      </p:to>
                                    </p:set>
                                    <p:animEffect transition="in" filter="fade">
                                      <p:cBhvr>
                                        <p:cTn id="212" dur="500"/>
                                        <p:tgtEl>
                                          <p:spTgt spid="172"/>
                                        </p:tgtEl>
                                      </p:cBhvr>
                                    </p:animEffect>
                                  </p:childTnLst>
                                </p:cTn>
                              </p:par>
                              <p:par>
                                <p:cTn id="213" presetID="10" presetClass="entr" presetSubtype="0" fill="hold" grpId="0" nodeType="withEffect">
                                  <p:stCondLst>
                                    <p:cond delay="2000"/>
                                  </p:stCondLst>
                                  <p:childTnLst>
                                    <p:set>
                                      <p:cBhvr>
                                        <p:cTn id="214" dur="1" fill="hold">
                                          <p:stCondLst>
                                            <p:cond delay="0"/>
                                          </p:stCondLst>
                                        </p:cTn>
                                        <p:tgtEl>
                                          <p:spTgt spid="133"/>
                                        </p:tgtEl>
                                        <p:attrNameLst>
                                          <p:attrName>style.visibility</p:attrName>
                                        </p:attrNameLst>
                                      </p:cBhvr>
                                      <p:to>
                                        <p:strVal val="visible"/>
                                      </p:to>
                                    </p:set>
                                    <p:animEffect transition="in" filter="fade">
                                      <p:cBhvr>
                                        <p:cTn id="215" dur="500"/>
                                        <p:tgtEl>
                                          <p:spTgt spid="133"/>
                                        </p:tgtEl>
                                      </p:cBhvr>
                                    </p:animEffect>
                                  </p:childTnLst>
                                </p:cTn>
                              </p:par>
                              <p:par>
                                <p:cTn id="216" presetID="10" presetClass="entr" presetSubtype="0" fill="hold" grpId="0" nodeType="withEffect">
                                  <p:stCondLst>
                                    <p:cond delay="2000"/>
                                  </p:stCondLst>
                                  <p:childTnLst>
                                    <p:set>
                                      <p:cBhvr>
                                        <p:cTn id="217" dur="1" fill="hold">
                                          <p:stCondLst>
                                            <p:cond delay="0"/>
                                          </p:stCondLst>
                                        </p:cTn>
                                        <p:tgtEl>
                                          <p:spTgt spid="166"/>
                                        </p:tgtEl>
                                        <p:attrNameLst>
                                          <p:attrName>style.visibility</p:attrName>
                                        </p:attrNameLst>
                                      </p:cBhvr>
                                      <p:to>
                                        <p:strVal val="visible"/>
                                      </p:to>
                                    </p:set>
                                    <p:animEffect transition="in" filter="fade">
                                      <p:cBhvr>
                                        <p:cTn id="218" dur="500"/>
                                        <p:tgtEl>
                                          <p:spTgt spid="166"/>
                                        </p:tgtEl>
                                      </p:cBhvr>
                                    </p:animEffect>
                                  </p:childTnLst>
                                </p:cTn>
                              </p:par>
                              <p:par>
                                <p:cTn id="219" presetID="10" presetClass="entr" presetSubtype="0" fill="hold" grpId="0" nodeType="withEffect">
                                  <p:stCondLst>
                                    <p:cond delay="2100"/>
                                  </p:stCondLst>
                                  <p:childTnLst>
                                    <p:set>
                                      <p:cBhvr>
                                        <p:cTn id="220" dur="1" fill="hold">
                                          <p:stCondLst>
                                            <p:cond delay="0"/>
                                          </p:stCondLst>
                                        </p:cTn>
                                        <p:tgtEl>
                                          <p:spTgt spid="122"/>
                                        </p:tgtEl>
                                        <p:attrNameLst>
                                          <p:attrName>style.visibility</p:attrName>
                                        </p:attrNameLst>
                                      </p:cBhvr>
                                      <p:to>
                                        <p:strVal val="visible"/>
                                      </p:to>
                                    </p:set>
                                    <p:animEffect transition="in" filter="fade">
                                      <p:cBhvr>
                                        <p:cTn id="221" dur="500"/>
                                        <p:tgtEl>
                                          <p:spTgt spid="122"/>
                                        </p:tgtEl>
                                      </p:cBhvr>
                                    </p:animEffect>
                                  </p:childTnLst>
                                </p:cTn>
                              </p:par>
                              <p:par>
                                <p:cTn id="222" presetID="10" presetClass="entr" presetSubtype="0" fill="hold" grpId="0" nodeType="withEffect">
                                  <p:stCondLst>
                                    <p:cond delay="2100"/>
                                  </p:stCondLst>
                                  <p:childTnLst>
                                    <p:set>
                                      <p:cBhvr>
                                        <p:cTn id="223" dur="1" fill="hold">
                                          <p:stCondLst>
                                            <p:cond delay="0"/>
                                          </p:stCondLst>
                                        </p:cTn>
                                        <p:tgtEl>
                                          <p:spTgt spid="155"/>
                                        </p:tgtEl>
                                        <p:attrNameLst>
                                          <p:attrName>style.visibility</p:attrName>
                                        </p:attrNameLst>
                                      </p:cBhvr>
                                      <p:to>
                                        <p:strVal val="visible"/>
                                      </p:to>
                                    </p:set>
                                    <p:animEffect transition="in" filter="fade">
                                      <p:cBhvr>
                                        <p:cTn id="224" dur="500"/>
                                        <p:tgtEl>
                                          <p:spTgt spid="155"/>
                                        </p:tgtEl>
                                      </p:cBhvr>
                                    </p:animEffect>
                                  </p:childTnLst>
                                </p:cTn>
                              </p:par>
                              <p:par>
                                <p:cTn id="225" presetID="10" presetClass="entr" presetSubtype="0" fill="hold" grpId="0" nodeType="withEffect">
                                  <p:stCondLst>
                                    <p:cond delay="2200"/>
                                  </p:stCondLst>
                                  <p:childTnLst>
                                    <p:set>
                                      <p:cBhvr>
                                        <p:cTn id="226" dur="1" fill="hold">
                                          <p:stCondLst>
                                            <p:cond delay="0"/>
                                          </p:stCondLst>
                                        </p:cTn>
                                        <p:tgtEl>
                                          <p:spTgt spid="132"/>
                                        </p:tgtEl>
                                        <p:attrNameLst>
                                          <p:attrName>style.visibility</p:attrName>
                                        </p:attrNameLst>
                                      </p:cBhvr>
                                      <p:to>
                                        <p:strVal val="visible"/>
                                      </p:to>
                                    </p:set>
                                    <p:animEffect transition="in" filter="fade">
                                      <p:cBhvr>
                                        <p:cTn id="227" dur="500"/>
                                        <p:tgtEl>
                                          <p:spTgt spid="132"/>
                                        </p:tgtEl>
                                      </p:cBhvr>
                                    </p:animEffect>
                                  </p:childTnLst>
                                </p:cTn>
                              </p:par>
                              <p:par>
                                <p:cTn id="228" presetID="10" presetClass="entr" presetSubtype="0" fill="hold" grpId="0" nodeType="withEffect">
                                  <p:stCondLst>
                                    <p:cond delay="2200"/>
                                  </p:stCondLst>
                                  <p:childTnLst>
                                    <p:set>
                                      <p:cBhvr>
                                        <p:cTn id="229" dur="1" fill="hold">
                                          <p:stCondLst>
                                            <p:cond delay="0"/>
                                          </p:stCondLst>
                                        </p:cTn>
                                        <p:tgtEl>
                                          <p:spTgt spid="167"/>
                                        </p:tgtEl>
                                        <p:attrNameLst>
                                          <p:attrName>style.visibility</p:attrName>
                                        </p:attrNameLst>
                                      </p:cBhvr>
                                      <p:to>
                                        <p:strVal val="visible"/>
                                      </p:to>
                                    </p:set>
                                    <p:animEffect transition="in" filter="fade">
                                      <p:cBhvr>
                                        <p:cTn id="230" dur="500"/>
                                        <p:tgtEl>
                                          <p:spTgt spid="167"/>
                                        </p:tgtEl>
                                      </p:cBhvr>
                                    </p:animEffect>
                                  </p:childTnLst>
                                </p:cTn>
                              </p:par>
                              <p:par>
                                <p:cTn id="231" presetID="10" presetClass="entr" presetSubtype="0" fill="hold" grpId="0" nodeType="withEffect">
                                  <p:stCondLst>
                                    <p:cond delay="2300"/>
                                  </p:stCondLst>
                                  <p:childTnLst>
                                    <p:set>
                                      <p:cBhvr>
                                        <p:cTn id="232" dur="1" fill="hold">
                                          <p:stCondLst>
                                            <p:cond delay="0"/>
                                          </p:stCondLst>
                                        </p:cTn>
                                        <p:tgtEl>
                                          <p:spTgt spid="121"/>
                                        </p:tgtEl>
                                        <p:attrNameLst>
                                          <p:attrName>style.visibility</p:attrName>
                                        </p:attrNameLst>
                                      </p:cBhvr>
                                      <p:to>
                                        <p:strVal val="visible"/>
                                      </p:to>
                                    </p:set>
                                    <p:animEffect transition="in" filter="fade">
                                      <p:cBhvr>
                                        <p:cTn id="233" dur="500"/>
                                        <p:tgtEl>
                                          <p:spTgt spid="121"/>
                                        </p:tgtEl>
                                      </p:cBhvr>
                                    </p:animEffect>
                                  </p:childTnLst>
                                </p:cTn>
                              </p:par>
                              <p:par>
                                <p:cTn id="234" presetID="10" presetClass="entr" presetSubtype="0" fill="hold" grpId="0" nodeType="withEffect">
                                  <p:stCondLst>
                                    <p:cond delay="2300"/>
                                  </p:stCondLst>
                                  <p:childTnLst>
                                    <p:set>
                                      <p:cBhvr>
                                        <p:cTn id="235" dur="1" fill="hold">
                                          <p:stCondLst>
                                            <p:cond delay="0"/>
                                          </p:stCondLst>
                                        </p:cTn>
                                        <p:tgtEl>
                                          <p:spTgt spid="156"/>
                                        </p:tgtEl>
                                        <p:attrNameLst>
                                          <p:attrName>style.visibility</p:attrName>
                                        </p:attrNameLst>
                                      </p:cBhvr>
                                      <p:to>
                                        <p:strVal val="visible"/>
                                      </p:to>
                                    </p:set>
                                    <p:animEffect transition="in" filter="fade">
                                      <p:cBhvr>
                                        <p:cTn id="236" dur="500"/>
                                        <p:tgtEl>
                                          <p:spTgt spid="156"/>
                                        </p:tgtEl>
                                      </p:cBhvr>
                                    </p:animEffect>
                                  </p:childTnLst>
                                </p:cTn>
                              </p:par>
                              <p:par>
                                <p:cTn id="237" presetID="10" presetClass="entr" presetSubtype="0" fill="hold" grpId="0" nodeType="withEffect">
                                  <p:stCondLst>
                                    <p:cond delay="2400"/>
                                  </p:stCondLst>
                                  <p:childTnLst>
                                    <p:set>
                                      <p:cBhvr>
                                        <p:cTn id="238" dur="1" fill="hold">
                                          <p:stCondLst>
                                            <p:cond delay="0"/>
                                          </p:stCondLst>
                                        </p:cTn>
                                        <p:tgtEl>
                                          <p:spTgt spid="120"/>
                                        </p:tgtEl>
                                        <p:attrNameLst>
                                          <p:attrName>style.visibility</p:attrName>
                                        </p:attrNameLst>
                                      </p:cBhvr>
                                      <p:to>
                                        <p:strVal val="visible"/>
                                      </p:to>
                                    </p:set>
                                    <p:animEffect transition="in" filter="fade">
                                      <p:cBhvr>
                                        <p:cTn id="239" dur="500"/>
                                        <p:tgtEl>
                                          <p:spTgt spid="120"/>
                                        </p:tgtEl>
                                      </p:cBhvr>
                                    </p:animEffect>
                                  </p:childTnLst>
                                </p:cTn>
                              </p:par>
                              <p:par>
                                <p:cTn id="240" presetID="10" presetClass="entr" presetSubtype="0" fill="hold" grpId="0" nodeType="withEffect">
                                  <p:stCondLst>
                                    <p:cond delay="2400"/>
                                  </p:stCondLst>
                                  <p:childTnLst>
                                    <p:set>
                                      <p:cBhvr>
                                        <p:cTn id="241" dur="1" fill="hold">
                                          <p:stCondLst>
                                            <p:cond delay="0"/>
                                          </p:stCondLst>
                                        </p:cTn>
                                        <p:tgtEl>
                                          <p:spTgt spid="168"/>
                                        </p:tgtEl>
                                        <p:attrNameLst>
                                          <p:attrName>style.visibility</p:attrName>
                                        </p:attrNameLst>
                                      </p:cBhvr>
                                      <p:to>
                                        <p:strVal val="visible"/>
                                      </p:to>
                                    </p:set>
                                    <p:animEffect transition="in" filter="fade">
                                      <p:cBhvr>
                                        <p:cTn id="242" dur="500"/>
                                        <p:tgtEl>
                                          <p:spTgt spid="168"/>
                                        </p:tgtEl>
                                      </p:cBhvr>
                                    </p:animEffect>
                                  </p:childTnLst>
                                </p:cTn>
                              </p:par>
                              <p:par>
                                <p:cTn id="243" presetID="10" presetClass="entr" presetSubtype="0" fill="hold" grpId="0" nodeType="withEffect">
                                  <p:stCondLst>
                                    <p:cond delay="2500"/>
                                  </p:stCondLst>
                                  <p:childTnLst>
                                    <p:set>
                                      <p:cBhvr>
                                        <p:cTn id="244" dur="1" fill="hold">
                                          <p:stCondLst>
                                            <p:cond delay="0"/>
                                          </p:stCondLst>
                                        </p:cTn>
                                        <p:tgtEl>
                                          <p:spTgt spid="119"/>
                                        </p:tgtEl>
                                        <p:attrNameLst>
                                          <p:attrName>style.visibility</p:attrName>
                                        </p:attrNameLst>
                                      </p:cBhvr>
                                      <p:to>
                                        <p:strVal val="visible"/>
                                      </p:to>
                                    </p:set>
                                    <p:animEffect transition="in" filter="fade">
                                      <p:cBhvr>
                                        <p:cTn id="245" dur="500"/>
                                        <p:tgtEl>
                                          <p:spTgt spid="119"/>
                                        </p:tgtEl>
                                      </p:cBhvr>
                                    </p:animEffect>
                                  </p:childTnLst>
                                </p:cTn>
                              </p:par>
                              <p:par>
                                <p:cTn id="246" presetID="10" presetClass="entr" presetSubtype="0" fill="hold" grpId="0" nodeType="withEffect">
                                  <p:stCondLst>
                                    <p:cond delay="2500"/>
                                  </p:stCondLst>
                                  <p:childTnLst>
                                    <p:set>
                                      <p:cBhvr>
                                        <p:cTn id="247" dur="1" fill="hold">
                                          <p:stCondLst>
                                            <p:cond delay="0"/>
                                          </p:stCondLst>
                                        </p:cTn>
                                        <p:tgtEl>
                                          <p:spTgt spid="157"/>
                                        </p:tgtEl>
                                        <p:attrNameLst>
                                          <p:attrName>style.visibility</p:attrName>
                                        </p:attrNameLst>
                                      </p:cBhvr>
                                      <p:to>
                                        <p:strVal val="visible"/>
                                      </p:to>
                                    </p:set>
                                    <p:animEffect transition="in" filter="fade">
                                      <p:cBhvr>
                                        <p:cTn id="248" dur="500"/>
                                        <p:tgtEl>
                                          <p:spTgt spid="157"/>
                                        </p:tgtEl>
                                      </p:cBhvr>
                                    </p:animEffect>
                                  </p:childTnLst>
                                </p:cTn>
                              </p:par>
                              <p:par>
                                <p:cTn id="249" presetID="10" presetClass="entr" presetSubtype="0" fill="hold" grpId="0" nodeType="withEffect">
                                  <p:stCondLst>
                                    <p:cond delay="2600"/>
                                  </p:stCondLst>
                                  <p:childTnLst>
                                    <p:set>
                                      <p:cBhvr>
                                        <p:cTn id="250" dur="1" fill="hold">
                                          <p:stCondLst>
                                            <p:cond delay="0"/>
                                          </p:stCondLst>
                                        </p:cTn>
                                        <p:tgtEl>
                                          <p:spTgt spid="118"/>
                                        </p:tgtEl>
                                        <p:attrNameLst>
                                          <p:attrName>style.visibility</p:attrName>
                                        </p:attrNameLst>
                                      </p:cBhvr>
                                      <p:to>
                                        <p:strVal val="visible"/>
                                      </p:to>
                                    </p:set>
                                    <p:animEffect transition="in" filter="fade">
                                      <p:cBhvr>
                                        <p:cTn id="251" dur="500"/>
                                        <p:tgtEl>
                                          <p:spTgt spid="118"/>
                                        </p:tgtEl>
                                      </p:cBhvr>
                                    </p:animEffect>
                                  </p:childTnLst>
                                </p:cTn>
                              </p:par>
                              <p:par>
                                <p:cTn id="252" presetID="10" presetClass="entr" presetSubtype="0" fill="hold" grpId="0" nodeType="withEffect">
                                  <p:stCondLst>
                                    <p:cond delay="2600"/>
                                  </p:stCondLst>
                                  <p:childTnLst>
                                    <p:set>
                                      <p:cBhvr>
                                        <p:cTn id="253" dur="1" fill="hold">
                                          <p:stCondLst>
                                            <p:cond delay="0"/>
                                          </p:stCondLst>
                                        </p:cTn>
                                        <p:tgtEl>
                                          <p:spTgt spid="158"/>
                                        </p:tgtEl>
                                        <p:attrNameLst>
                                          <p:attrName>style.visibility</p:attrName>
                                        </p:attrNameLst>
                                      </p:cBhvr>
                                      <p:to>
                                        <p:strVal val="visible"/>
                                      </p:to>
                                    </p:set>
                                    <p:animEffect transition="in" filter="fade">
                                      <p:cBhvr>
                                        <p:cTn id="254" dur="500"/>
                                        <p:tgtEl>
                                          <p:spTgt spid="158"/>
                                        </p:tgtEl>
                                      </p:cBhvr>
                                    </p:animEffect>
                                  </p:childTnLst>
                                </p:cTn>
                              </p:par>
                              <p:par>
                                <p:cTn id="255" presetID="10" presetClass="entr" presetSubtype="0" fill="hold" grpId="0" nodeType="withEffect">
                                  <p:stCondLst>
                                    <p:cond delay="2700"/>
                                  </p:stCondLst>
                                  <p:childTnLst>
                                    <p:set>
                                      <p:cBhvr>
                                        <p:cTn id="256" dur="1" fill="hold">
                                          <p:stCondLst>
                                            <p:cond delay="0"/>
                                          </p:stCondLst>
                                        </p:cTn>
                                        <p:tgtEl>
                                          <p:spTgt spid="117"/>
                                        </p:tgtEl>
                                        <p:attrNameLst>
                                          <p:attrName>style.visibility</p:attrName>
                                        </p:attrNameLst>
                                      </p:cBhvr>
                                      <p:to>
                                        <p:strVal val="visible"/>
                                      </p:to>
                                    </p:set>
                                    <p:animEffect transition="in" filter="fade">
                                      <p:cBhvr>
                                        <p:cTn id="257" dur="500"/>
                                        <p:tgtEl>
                                          <p:spTgt spid="117"/>
                                        </p:tgtEl>
                                      </p:cBhvr>
                                    </p:animEffect>
                                  </p:childTnLst>
                                </p:cTn>
                              </p:par>
                              <p:par>
                                <p:cTn id="258" presetID="10" presetClass="entr" presetSubtype="0" fill="hold" grpId="0" nodeType="withEffect">
                                  <p:stCondLst>
                                    <p:cond delay="2700"/>
                                  </p:stCondLst>
                                  <p:childTnLst>
                                    <p:set>
                                      <p:cBhvr>
                                        <p:cTn id="259" dur="1" fill="hold">
                                          <p:stCondLst>
                                            <p:cond delay="0"/>
                                          </p:stCondLst>
                                        </p:cTn>
                                        <p:tgtEl>
                                          <p:spTgt spid="159"/>
                                        </p:tgtEl>
                                        <p:attrNameLst>
                                          <p:attrName>style.visibility</p:attrName>
                                        </p:attrNameLst>
                                      </p:cBhvr>
                                      <p:to>
                                        <p:strVal val="visible"/>
                                      </p:to>
                                    </p:set>
                                    <p:animEffect transition="in" filter="fade">
                                      <p:cBhvr>
                                        <p:cTn id="260" dur="500"/>
                                        <p:tgtEl>
                                          <p:spTgt spid="159"/>
                                        </p:tgtEl>
                                      </p:cBhvr>
                                    </p:animEffect>
                                  </p:childTnLst>
                                </p:cTn>
                              </p:par>
                              <p:par>
                                <p:cTn id="261" presetID="10" presetClass="entr" presetSubtype="0" fill="hold" grpId="0" nodeType="withEffect">
                                  <p:stCondLst>
                                    <p:cond delay="2800"/>
                                  </p:stCondLst>
                                  <p:childTnLst>
                                    <p:set>
                                      <p:cBhvr>
                                        <p:cTn id="262" dur="1" fill="hold">
                                          <p:stCondLst>
                                            <p:cond delay="0"/>
                                          </p:stCondLst>
                                        </p:cTn>
                                        <p:tgtEl>
                                          <p:spTgt spid="116"/>
                                        </p:tgtEl>
                                        <p:attrNameLst>
                                          <p:attrName>style.visibility</p:attrName>
                                        </p:attrNameLst>
                                      </p:cBhvr>
                                      <p:to>
                                        <p:strVal val="visible"/>
                                      </p:to>
                                    </p:set>
                                    <p:animEffect transition="in" filter="fade">
                                      <p:cBhvr>
                                        <p:cTn id="263" dur="500"/>
                                        <p:tgtEl>
                                          <p:spTgt spid="116"/>
                                        </p:tgtEl>
                                      </p:cBhvr>
                                    </p:animEffect>
                                  </p:childTnLst>
                                </p:cTn>
                              </p:par>
                              <p:par>
                                <p:cTn id="264" presetID="10" presetClass="entr" presetSubtype="0" fill="hold" grpId="0" nodeType="withEffect">
                                  <p:stCondLst>
                                    <p:cond delay="2800"/>
                                  </p:stCondLst>
                                  <p:childTnLst>
                                    <p:set>
                                      <p:cBhvr>
                                        <p:cTn id="265" dur="1" fill="hold">
                                          <p:stCondLst>
                                            <p:cond delay="0"/>
                                          </p:stCondLst>
                                        </p:cTn>
                                        <p:tgtEl>
                                          <p:spTgt spid="160"/>
                                        </p:tgtEl>
                                        <p:attrNameLst>
                                          <p:attrName>style.visibility</p:attrName>
                                        </p:attrNameLst>
                                      </p:cBhvr>
                                      <p:to>
                                        <p:strVal val="visible"/>
                                      </p:to>
                                    </p:set>
                                    <p:animEffect transition="in" filter="fade">
                                      <p:cBhvr>
                                        <p:cTn id="26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p:bldP spid="182" grpId="0" animBg="1"/>
      <p:bldP spid="183" grpId="0" animBg="1"/>
      <p:bldP spid="184" grpId="0"/>
      <p:bldP spid="187" grpId="0" animBg="1"/>
      <p:bldP spid="188" grpId="0" animBg="1"/>
      <p:bldP spid="18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What is a Accenture DevOps Platform (ADOP)?</a:t>
            </a:r>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4</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681984" y="1630930"/>
            <a:ext cx="7868412" cy="5016758"/>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solidFill>
              </a:rPr>
              <a:t>a framework that glues together a suite of open source development tools </a:t>
            </a:r>
          </a:p>
          <a:p>
            <a:pPr marL="342900" indent="-342900">
              <a:buFont typeface="Arial" panose="020B0604020202020204" pitchFamily="34" charset="0"/>
              <a:buChar char="•"/>
            </a:pPr>
            <a:endParaRPr lang="en-US" sz="2000" dirty="0">
              <a:solidFill>
                <a:schemeClr val="bg2"/>
              </a:solidFill>
            </a:endParaRPr>
          </a:p>
          <a:p>
            <a:pPr marL="342900" indent="-342900">
              <a:buFont typeface="Arial" panose="020B0604020202020204" pitchFamily="34" charset="0"/>
              <a:buChar char="•"/>
            </a:pPr>
            <a:r>
              <a:rPr lang="en-US" sz="2000" dirty="0">
                <a:solidFill>
                  <a:schemeClr val="bg2"/>
                </a:solidFill>
              </a:rPr>
              <a:t>provides a really quick way of mobilizing software development projects in a consistent way, using a standard set of tools and processes. </a:t>
            </a:r>
          </a:p>
          <a:p>
            <a:pPr marL="342900" indent="-342900">
              <a:buFont typeface="Arial" panose="020B0604020202020204" pitchFamily="34" charset="0"/>
              <a:buChar char="•"/>
            </a:pPr>
            <a:endParaRPr lang="en-US" sz="2000" dirty="0">
              <a:solidFill>
                <a:schemeClr val="bg2"/>
              </a:solidFill>
            </a:endParaRPr>
          </a:p>
          <a:p>
            <a:pPr marL="342900" indent="-342900">
              <a:buFont typeface="Arial" panose="020B0604020202020204" pitchFamily="34" charset="0"/>
              <a:buChar char="•"/>
            </a:pPr>
            <a:r>
              <a:rPr lang="en-US" sz="2000" dirty="0">
                <a:solidFill>
                  <a:schemeClr val="bg2"/>
                </a:solidFill>
              </a:rPr>
              <a:t>The framework can be configured for use for a particular technology using a ‘cartridge’. </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chemeClr val="bg2"/>
              </a:solidFill>
            </a:endParaRPr>
          </a:p>
          <a:p>
            <a:pPr marL="342900" indent="-342900">
              <a:buFont typeface="Arial" panose="020B0604020202020204" pitchFamily="34" charset="0"/>
              <a:buChar char="•"/>
            </a:pPr>
            <a:r>
              <a:rPr lang="en-US" sz="2000" dirty="0">
                <a:solidFill>
                  <a:schemeClr val="bg2"/>
                </a:solidFill>
              </a:rPr>
              <a:t>a set of Docker-composed templates which provision a suite of DevOps tools. </a:t>
            </a:r>
          </a:p>
          <a:p>
            <a:pPr marL="342900" indent="-342900">
              <a:buFont typeface="Arial" panose="020B0604020202020204" pitchFamily="34" charset="0"/>
              <a:buChar char="•"/>
            </a:pPr>
            <a:endParaRPr lang="en-US" sz="2000" dirty="0">
              <a:solidFill>
                <a:schemeClr val="bg2"/>
              </a:solidFill>
            </a:endParaRPr>
          </a:p>
          <a:p>
            <a:pPr marL="342900" indent="-342900">
              <a:buFont typeface="Arial" panose="020B0604020202020204" pitchFamily="34" charset="0"/>
              <a:buChar char="•"/>
            </a:pPr>
            <a:r>
              <a:rPr lang="en-US" sz="2000" dirty="0">
                <a:solidFill>
                  <a:schemeClr val="bg2"/>
                </a:solidFill>
              </a:rPr>
              <a:t>Cartridges are imported into the platform using Jenkins jobs embedded within the base Jenkins component. </a:t>
            </a: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1263509" y="2788223"/>
            <a:ext cx="1828800" cy="400110"/>
          </a:xfrm>
          <a:prstGeom prst="rect">
            <a:avLst/>
          </a:prstGeom>
        </p:spPr>
        <p:txBody>
          <a:bodyPr wrap="square">
            <a:spAutoFit/>
          </a:bodyPr>
          <a:lstStyle/>
          <a:p>
            <a:r>
              <a:rPr lang="en-US" sz="2000" b="1" dirty="0">
                <a:solidFill>
                  <a:schemeClr val="accent4"/>
                </a:solidFill>
              </a:rPr>
              <a:t>Functionally</a:t>
            </a:r>
          </a:p>
        </p:txBody>
      </p:sp>
      <p:sp>
        <p:nvSpPr>
          <p:cNvPr id="7" name="Rectangle 6"/>
          <p:cNvSpPr/>
          <p:nvPr/>
        </p:nvSpPr>
        <p:spPr>
          <a:xfrm>
            <a:off x="1162094" y="5260952"/>
            <a:ext cx="2540405" cy="400110"/>
          </a:xfrm>
          <a:prstGeom prst="rect">
            <a:avLst/>
          </a:prstGeom>
        </p:spPr>
        <p:txBody>
          <a:bodyPr wrap="square">
            <a:spAutoFit/>
          </a:bodyPr>
          <a:lstStyle/>
          <a:p>
            <a:r>
              <a:rPr lang="en-US" sz="2000" b="1" dirty="0">
                <a:solidFill>
                  <a:schemeClr val="accent5"/>
                </a:solidFill>
              </a:rPr>
              <a:t>Technically</a:t>
            </a:r>
          </a:p>
        </p:txBody>
      </p:sp>
      <p:cxnSp>
        <p:nvCxnSpPr>
          <p:cNvPr id="9" name="Straight Connector 8"/>
          <p:cNvCxnSpPr/>
          <p:nvPr/>
        </p:nvCxnSpPr>
        <p:spPr bwMode="auto">
          <a:xfrm>
            <a:off x="1846642" y="4379985"/>
            <a:ext cx="860051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682753" y="4745736"/>
            <a:ext cx="10899647"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334892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What is a Accenture DevOps Platform (ADOP)?</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5</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3" name="Rectangle 2"/>
          <p:cNvSpPr/>
          <p:nvPr/>
        </p:nvSpPr>
        <p:spPr>
          <a:xfrm>
            <a:off x="1929000" y="1583913"/>
            <a:ext cx="4572000" cy="400110"/>
          </a:xfrm>
          <a:prstGeom prst="rect">
            <a:avLst/>
          </a:prstGeom>
        </p:spPr>
        <p:txBody>
          <a:bodyPr>
            <a:spAutoFit/>
          </a:bodyPr>
          <a:lstStyle/>
          <a:p>
            <a:r>
              <a:rPr lang="en-US" sz="2000" dirty="0">
                <a:solidFill>
                  <a:schemeClr val="accent6"/>
                </a:solidFill>
                <a:latin typeface="arial" panose="020B0604020202020204" pitchFamily="34" charset="0"/>
              </a:rPr>
              <a:t>What problem does it solve? </a:t>
            </a:r>
            <a:endParaRPr lang="en-US" sz="2000" dirty="0">
              <a:solidFill>
                <a:schemeClr val="accent6"/>
              </a:solidFill>
            </a:endParaRPr>
          </a:p>
        </p:txBody>
      </p:sp>
      <p:pic>
        <p:nvPicPr>
          <p:cNvPr id="105474" name="Picture 2" descr="Cloud-based hosting and access to application services through Accenture Cloud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27" y="1922467"/>
            <a:ext cx="8530593" cy="419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34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What is a Accenture DevOps Platform (ADOP)?</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6</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3" name="Rectangle 2"/>
          <p:cNvSpPr/>
          <p:nvPr/>
        </p:nvSpPr>
        <p:spPr>
          <a:xfrm>
            <a:off x="1929000" y="1583913"/>
            <a:ext cx="4572000" cy="400110"/>
          </a:xfrm>
          <a:prstGeom prst="rect">
            <a:avLst/>
          </a:prstGeom>
        </p:spPr>
        <p:txBody>
          <a:bodyPr>
            <a:spAutoFit/>
          </a:bodyPr>
          <a:lstStyle/>
          <a:p>
            <a:r>
              <a:rPr lang="en-US" sz="2000" dirty="0">
                <a:solidFill>
                  <a:schemeClr val="accent6"/>
                </a:solidFill>
                <a:latin typeface="arial" panose="020B0604020202020204" pitchFamily="34" charset="0"/>
              </a:rPr>
              <a:t>What problem does it solve? </a:t>
            </a:r>
            <a:endParaRPr lang="en-US" sz="2000" dirty="0">
              <a:solidFill>
                <a:schemeClr val="accent6"/>
              </a:solidFill>
            </a:endParaRPr>
          </a:p>
        </p:txBody>
      </p:sp>
      <p:pic>
        <p:nvPicPr>
          <p:cNvPr id="112642" name="Picture 2" descr="DevOps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321" y="2058746"/>
            <a:ext cx="6868638" cy="426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490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What is a Cartridge?</a:t>
            </a:r>
          </a:p>
        </p:txBody>
      </p:sp>
      <p:sp>
        <p:nvSpPr>
          <p:cNvPr id="8" name="Text Placeholder 7"/>
          <p:cNvSpPr>
            <a:spLocks noGrp="1"/>
          </p:cNvSpPr>
          <p:nvPr>
            <p:ph type="body" sz="quarter" idx="10"/>
          </p:nvPr>
        </p:nvSpPr>
        <p:spPr/>
        <p:txBody>
          <a:bodyPr/>
          <a:lstStyle/>
          <a:p>
            <a:endParaRPr lang="en-US"/>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7</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316224" y="1573233"/>
            <a:ext cx="7744674" cy="5016758"/>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A cartridge is a standardized approach of packaging and sharing reusable software delivery assets. </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They will typically defines the Git repositories with sample code, Jenkins jobs and pipelines that define a reference implementation for a particular technology.</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Cartridges can be loaded into the platform dynamically at any time and multiple cartridges can be loaded concurrently. </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They are designed for modularity and reuse and as a means for people to contribute to the platform.</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Cartridges are defined according to the cartridge specification which is implemented by the cartridge skeleton which can be used as a basis for cartridge development.</a:t>
            </a:r>
          </a:p>
        </p:txBody>
      </p:sp>
      <p:pic>
        <p:nvPicPr>
          <p:cNvPr id="98" name="Picture 4" descr="Cartrid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271" y="2526368"/>
            <a:ext cx="2047875" cy="1619251"/>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1184307" y="4145618"/>
            <a:ext cx="1970839" cy="1077218"/>
          </a:xfrm>
          <a:prstGeom prst="rect">
            <a:avLst/>
          </a:prstGeom>
        </p:spPr>
        <p:txBody>
          <a:bodyPr wrap="square">
            <a:spAutoFit/>
          </a:bodyPr>
          <a:lstStyle/>
          <a:p>
            <a:r>
              <a:rPr lang="en-US" sz="1600" dirty="0">
                <a:solidFill>
                  <a:schemeClr val="bg2"/>
                </a:solidFill>
                <a:latin typeface="arial" panose="020B0604020202020204" pitchFamily="34" charset="0"/>
              </a:rPr>
              <a:t>The architecture is based on three (perhaps three and a half layers).</a:t>
            </a:r>
            <a:endParaRPr lang="en-US" sz="1600" dirty="0">
              <a:solidFill>
                <a:schemeClr val="bg2"/>
              </a:solidFill>
            </a:endParaRPr>
          </a:p>
        </p:txBody>
      </p:sp>
    </p:spTree>
    <p:extLst>
      <p:ext uri="{BB962C8B-B14F-4D97-AF65-F5344CB8AC3E}">
        <p14:creationId xmlns:p14="http://schemas.microsoft.com/office/powerpoint/2010/main" val="4161926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2800" dirty="0">
                <a:latin typeface="+mn-lt"/>
              </a:rPr>
              <a:t>ADOP Architecture</a:t>
            </a:r>
            <a:br>
              <a:rPr lang="en-US" sz="2800" dirty="0">
                <a:gradFill>
                  <a:gsLst>
                    <a:gs pos="0">
                      <a:srgbClr val="D9D9D9"/>
                    </a:gs>
                    <a:gs pos="100000">
                      <a:srgbClr val="D9D9D9"/>
                    </a:gs>
                  </a:gsLst>
                  <a:lin ang="5400000" scaled="1"/>
                </a:gradFill>
                <a:latin typeface="+mn-lt"/>
              </a:rPr>
            </a:br>
            <a:r>
              <a:rPr lang="en-US" sz="2000" dirty="0">
                <a:solidFill>
                  <a:schemeClr val="bg2"/>
                </a:solidFill>
              </a:rPr>
              <a:t>Technical Overview</a:t>
            </a:r>
            <a:endParaRPr lang="en-US" sz="2000" dirty="0">
              <a:solidFill>
                <a:schemeClr val="bg2"/>
              </a:solidFill>
              <a:latin typeface="+mn-lt"/>
            </a:endParaRPr>
          </a:p>
        </p:txBody>
      </p:sp>
      <p:sp>
        <p:nvSpPr>
          <p:cNvPr id="4" name="Text Placeholder 3"/>
          <p:cNvSpPr>
            <a:spLocks noGrp="1"/>
          </p:cNvSpPr>
          <p:nvPr>
            <p:ph type="body" sz="quarter" idx="10"/>
          </p:nvPr>
        </p:nvSpPr>
        <p:spPr/>
        <p:txBody>
          <a:bodyPr/>
          <a:lstStyle/>
          <a:p>
            <a:endParaRPr lang="en-US" dirty="0"/>
          </a:p>
        </p:txBody>
      </p:sp>
      <p:sp>
        <p:nvSpPr>
          <p:cNvPr id="8" name="Footer Placeholder 4"/>
          <p:cNvSpPr>
            <a:spLocks noGrp="1"/>
          </p:cNvSpPr>
          <p:nvPr>
            <p:ph type="ftr" sz="quarter" idx="3"/>
          </p:nvPr>
        </p:nvSpPr>
        <p:spPr/>
        <p:txBody>
          <a:bodyPr/>
          <a:lstStyle/>
          <a:p>
            <a:pPr>
              <a:defRPr/>
            </a:pPr>
            <a:r>
              <a:rPr lang="en-GB" dirty="0"/>
              <a:t>Copyright © 2015 Accenture. All rights reserved. Confidential—For Company Internal Use Only.</a:t>
            </a:r>
            <a:endParaRPr lang="en-US" dirty="0"/>
          </a:p>
        </p:txBody>
      </p:sp>
      <p:sp>
        <p:nvSpPr>
          <p:cNvPr id="7" name="Slide Number Placeholder 3"/>
          <p:cNvSpPr>
            <a:spLocks noGrp="1"/>
          </p:cNvSpPr>
          <p:nvPr>
            <p:ph type="sldNum" sz="quarter" idx="4"/>
          </p:nvPr>
        </p:nvSpPr>
        <p:spPr/>
        <p:txBody>
          <a:bodyPr/>
          <a:lstStyle/>
          <a:p>
            <a:r>
              <a:rPr lang="en-US" dirty="0"/>
              <a:t>2</a:t>
            </a:r>
          </a:p>
        </p:txBody>
      </p:sp>
      <p:sp>
        <p:nvSpPr>
          <p:cNvPr id="9" name="Text Box 34"/>
          <p:cNvSpPr txBox="1">
            <a:spLocks noChangeArrowheads="1"/>
          </p:cNvSpPr>
          <p:nvPr>
            <p:custDataLst>
              <p:tags r:id="rId1"/>
            </p:custDataLst>
          </p:nvPr>
        </p:nvSpPr>
        <p:spPr bwMode="auto">
          <a:xfrm>
            <a:off x="8066449" y="6552669"/>
            <a:ext cx="1468672" cy="246221"/>
          </a:xfrm>
          <a:prstGeom prst="rect">
            <a:avLst/>
          </a:prstGeom>
          <a:noFill/>
          <a:ln w="12700" algn="ctr">
            <a:noFill/>
            <a:miter lim="800000"/>
            <a:headEnd/>
            <a:tailEnd/>
          </a:ln>
          <a:effectLst/>
        </p:spPr>
        <p:txBody>
          <a:bodyPr wrap="none">
            <a:spAutoFit/>
          </a:bodyPr>
          <a:lstStyle/>
          <a:p>
            <a:pPr eaLnBrk="1" hangingPunct="1">
              <a:defRPr/>
            </a:pPr>
            <a:r>
              <a:rPr lang="en-US" sz="1000" dirty="0">
                <a:solidFill>
                  <a:srgbClr val="A20000"/>
                </a:solidFill>
              </a:rPr>
              <a:t>For Internal Use Only</a:t>
            </a:r>
          </a:p>
        </p:txBody>
      </p:sp>
      <p:sp>
        <p:nvSpPr>
          <p:cNvPr id="11" name="Rounded Rectangle 10"/>
          <p:cNvSpPr/>
          <p:nvPr/>
        </p:nvSpPr>
        <p:spPr>
          <a:xfrm>
            <a:off x="1676400" y="2728556"/>
            <a:ext cx="3390900" cy="1296590"/>
          </a:xfrm>
          <a:prstGeom prst="roundRect">
            <a:avLst>
              <a:gd name="adj" fmla="val 976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p>
        </p:txBody>
      </p:sp>
      <p:sp>
        <p:nvSpPr>
          <p:cNvPr id="2" name="Rounded Rectangle 1"/>
          <p:cNvSpPr/>
          <p:nvPr/>
        </p:nvSpPr>
        <p:spPr>
          <a:xfrm>
            <a:off x="1676400" y="4220557"/>
            <a:ext cx="3390900" cy="453157"/>
          </a:xfrm>
          <a:prstGeom prst="roundRect">
            <a:avLst/>
          </a:prstGeom>
          <a:solidFill>
            <a:srgbClr val="2C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Infrastructure</a:t>
            </a:r>
          </a:p>
        </p:txBody>
      </p:sp>
      <p:sp>
        <p:nvSpPr>
          <p:cNvPr id="10" name="Rounded Rectangle 9"/>
          <p:cNvSpPr/>
          <p:nvPr/>
        </p:nvSpPr>
        <p:spPr>
          <a:xfrm>
            <a:off x="1819087" y="3483821"/>
            <a:ext cx="3063561" cy="444875"/>
          </a:xfrm>
          <a:prstGeom prst="roundRect">
            <a:avLst/>
          </a:prstGeom>
          <a:solidFill>
            <a:srgbClr val="2C3C43"/>
          </a:solidFill>
          <a:ln>
            <a:solidFill>
              <a:srgbClr val="2C3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Core Platform</a:t>
            </a:r>
          </a:p>
        </p:txBody>
      </p:sp>
      <p:sp>
        <p:nvSpPr>
          <p:cNvPr id="12" name="Rounded Rectangle 11"/>
          <p:cNvSpPr/>
          <p:nvPr/>
        </p:nvSpPr>
        <p:spPr>
          <a:xfrm>
            <a:off x="1819087" y="2883752"/>
            <a:ext cx="3063561" cy="44487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C3C43"/>
                </a:solidFill>
              </a:rPr>
              <a:t>Platform Extension</a:t>
            </a:r>
          </a:p>
        </p:txBody>
      </p:sp>
      <p:grpSp>
        <p:nvGrpSpPr>
          <p:cNvPr id="2051" name="Group 2050"/>
          <p:cNvGrpSpPr/>
          <p:nvPr/>
        </p:nvGrpSpPr>
        <p:grpSpPr>
          <a:xfrm>
            <a:off x="1676402" y="2033780"/>
            <a:ext cx="3446205" cy="499366"/>
            <a:chOff x="152401" y="2014725"/>
            <a:chExt cx="3943161" cy="566798"/>
          </a:xfrm>
        </p:grpSpPr>
        <p:grpSp>
          <p:nvGrpSpPr>
            <p:cNvPr id="2049" name="Group 2048"/>
            <p:cNvGrpSpPr/>
            <p:nvPr/>
          </p:nvGrpSpPr>
          <p:grpSpPr>
            <a:xfrm>
              <a:off x="152401" y="2014725"/>
              <a:ext cx="3943161" cy="566798"/>
              <a:chOff x="152401" y="2014725"/>
              <a:chExt cx="3943161" cy="566798"/>
            </a:xfrm>
          </p:grpSpPr>
          <p:sp>
            <p:nvSpPr>
              <p:cNvPr id="13" name="Pentagon 12"/>
              <p:cNvSpPr/>
              <p:nvPr/>
            </p:nvSpPr>
            <p:spPr>
              <a:xfrm>
                <a:off x="152401" y="2015466"/>
                <a:ext cx="723900" cy="566057"/>
              </a:xfrm>
              <a:prstGeom prst="homePlate">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Chevron 24"/>
              <p:cNvSpPr/>
              <p:nvPr/>
            </p:nvSpPr>
            <p:spPr>
              <a:xfrm>
                <a:off x="2101252" y="2015466"/>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 name="Chevron 25"/>
              <p:cNvSpPr/>
              <p:nvPr/>
            </p:nvSpPr>
            <p:spPr>
              <a:xfrm>
                <a:off x="2559760" y="2015466"/>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 name="Chevron 26"/>
              <p:cNvSpPr/>
              <p:nvPr/>
            </p:nvSpPr>
            <p:spPr>
              <a:xfrm>
                <a:off x="3017107" y="2016519"/>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 name="Chevron 27"/>
              <p:cNvSpPr/>
              <p:nvPr/>
            </p:nvSpPr>
            <p:spPr>
              <a:xfrm>
                <a:off x="3476250" y="2016519"/>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Chevron 33"/>
              <p:cNvSpPr/>
              <p:nvPr/>
            </p:nvSpPr>
            <p:spPr>
              <a:xfrm>
                <a:off x="726254" y="2014725"/>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5" name="Chevron 34"/>
              <p:cNvSpPr/>
              <p:nvPr/>
            </p:nvSpPr>
            <p:spPr>
              <a:xfrm>
                <a:off x="1184762" y="2014725"/>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6" name="Chevron 35"/>
              <p:cNvSpPr/>
              <p:nvPr/>
            </p:nvSpPr>
            <p:spPr>
              <a:xfrm>
                <a:off x="1642109" y="2015778"/>
                <a:ext cx="619312" cy="562964"/>
              </a:xfrm>
              <a:prstGeom prst="chevron">
                <a:avLst>
                  <a:gd name="adj" fmla="val 3317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29" name="Rounded Rectangle 28"/>
            <p:cNvSpPr/>
            <p:nvPr/>
          </p:nvSpPr>
          <p:spPr>
            <a:xfrm>
              <a:off x="933673" y="2029508"/>
              <a:ext cx="2212307" cy="5049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C3C43"/>
                  </a:solidFill>
                </a:rPr>
                <a:t>Cartridges</a:t>
              </a:r>
            </a:p>
          </p:txBody>
        </p:sp>
      </p:grpSp>
      <p:grpSp>
        <p:nvGrpSpPr>
          <p:cNvPr id="2053" name="Group 2052"/>
          <p:cNvGrpSpPr/>
          <p:nvPr/>
        </p:nvGrpSpPr>
        <p:grpSpPr>
          <a:xfrm>
            <a:off x="5159093" y="1270952"/>
            <a:ext cx="5363889" cy="5254492"/>
            <a:chOff x="3609692" y="1430919"/>
            <a:chExt cx="5363889" cy="5094531"/>
          </a:xfrm>
        </p:grpSpPr>
        <p:sp>
          <p:nvSpPr>
            <p:cNvPr id="43" name="Rounded Rectangle 42"/>
            <p:cNvSpPr/>
            <p:nvPr/>
          </p:nvSpPr>
          <p:spPr>
            <a:xfrm>
              <a:off x="3609692" y="1611082"/>
              <a:ext cx="5363889" cy="4914368"/>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Calibri" panose="020F0502020204030204" pitchFamily="34" charset="0"/>
                <a:cs typeface="Arial"/>
              </a:endParaRPr>
            </a:p>
          </p:txBody>
        </p:sp>
        <p:grpSp>
          <p:nvGrpSpPr>
            <p:cNvPr id="39" name="Group 38"/>
            <p:cNvGrpSpPr/>
            <p:nvPr/>
          </p:nvGrpSpPr>
          <p:grpSpPr>
            <a:xfrm>
              <a:off x="3832164" y="1430919"/>
              <a:ext cx="2346340" cy="464563"/>
              <a:chOff x="2897612" y="116074"/>
              <a:chExt cx="3114796" cy="617326"/>
            </a:xfrm>
          </p:grpSpPr>
          <p:sp>
            <p:nvSpPr>
              <p:cNvPr id="40" name="TextBox 5"/>
              <p:cNvSpPr txBox="1">
                <a:spLocks noChangeArrowheads="1"/>
              </p:cNvSpPr>
              <p:nvPr/>
            </p:nvSpPr>
            <p:spPr bwMode="auto">
              <a:xfrm>
                <a:off x="3205746" y="325417"/>
                <a:ext cx="2806662" cy="407983"/>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Amazon Web Services</a:t>
                </a:r>
              </a:p>
            </p:txBody>
          </p:sp>
          <p:pic>
            <p:nvPicPr>
              <p:cNvPr id="41" name="Picture 40" descr="AWS-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7612" y="116074"/>
                <a:ext cx="616269" cy="616267"/>
              </a:xfrm>
              <a:prstGeom prst="rect">
                <a:avLst/>
              </a:prstGeom>
            </p:spPr>
          </p:pic>
        </p:grpSp>
      </p:grpSp>
      <p:sp>
        <p:nvSpPr>
          <p:cNvPr id="44" name="Rectangle 43"/>
          <p:cNvSpPr/>
          <p:nvPr/>
        </p:nvSpPr>
        <p:spPr>
          <a:xfrm>
            <a:off x="1728027" y="4831578"/>
            <a:ext cx="3299923" cy="486287"/>
          </a:xfrm>
          <a:prstGeom prst="rect">
            <a:avLst/>
          </a:prstGeom>
        </p:spPr>
        <p:txBody>
          <a:bodyPr wrap="square">
            <a:spAutoFit/>
          </a:bodyPr>
          <a:lstStyle>
            <a:defPPr>
              <a:defRPr lang="en-US"/>
            </a:defPPr>
            <a:lvl1pPr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1pPr>
            <a:lvl2pPr marL="4572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2pPr>
            <a:lvl3pPr marL="9144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3pPr>
            <a:lvl4pPr marL="13716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4pPr>
            <a:lvl5pPr marL="1828800" algn="l" rtl="0" eaLnBrk="0" fontAlgn="base" hangingPunct="0">
              <a:lnSpc>
                <a:spcPct val="80000"/>
              </a:lnSpc>
              <a:spcBef>
                <a:spcPct val="0"/>
              </a:spcBef>
              <a:spcAft>
                <a:spcPct val="0"/>
              </a:spcAft>
              <a:defRPr sz="3200" b="1" kern="1200">
                <a:solidFill>
                  <a:schemeClr val="tx1"/>
                </a:solidFill>
                <a:latin typeface="Arial" charset="0"/>
                <a:ea typeface="+mn-ea"/>
                <a:cs typeface="+mn-cs"/>
              </a:defRPr>
            </a:lvl5pPr>
            <a:lvl6pPr marL="2286000" algn="l" defTabSz="914400" rtl="0" eaLnBrk="1" latinLnBrk="0" hangingPunct="1">
              <a:defRPr sz="3200" b="1" kern="1200">
                <a:solidFill>
                  <a:schemeClr val="tx1"/>
                </a:solidFill>
                <a:latin typeface="Arial" charset="0"/>
                <a:ea typeface="+mn-ea"/>
                <a:cs typeface="+mn-cs"/>
              </a:defRPr>
            </a:lvl6pPr>
            <a:lvl7pPr marL="2743200" algn="l" defTabSz="914400" rtl="0" eaLnBrk="1" latinLnBrk="0" hangingPunct="1">
              <a:defRPr sz="3200" b="1" kern="1200">
                <a:solidFill>
                  <a:schemeClr val="tx1"/>
                </a:solidFill>
                <a:latin typeface="Arial" charset="0"/>
                <a:ea typeface="+mn-ea"/>
                <a:cs typeface="+mn-cs"/>
              </a:defRPr>
            </a:lvl7pPr>
            <a:lvl8pPr marL="3200400" algn="l" defTabSz="914400" rtl="0" eaLnBrk="1" latinLnBrk="0" hangingPunct="1">
              <a:defRPr sz="3200" b="1" kern="1200">
                <a:solidFill>
                  <a:schemeClr val="tx1"/>
                </a:solidFill>
                <a:latin typeface="Arial" charset="0"/>
                <a:ea typeface="+mn-ea"/>
                <a:cs typeface="+mn-cs"/>
              </a:defRPr>
            </a:lvl8pPr>
            <a:lvl9pPr marL="3657600" algn="l" defTabSz="914400" rtl="0" eaLnBrk="1" latinLnBrk="0" hangingPunct="1">
              <a:defRPr sz="3200" b="1" kern="1200">
                <a:solidFill>
                  <a:schemeClr val="tx1"/>
                </a:solidFill>
                <a:latin typeface="Arial" charset="0"/>
                <a:ea typeface="+mn-ea"/>
                <a:cs typeface="+mn-cs"/>
              </a:defRPr>
            </a:lvl9pPr>
          </a:lstStyle>
          <a:p>
            <a:r>
              <a:rPr lang="en-US" sz="1600" b="0" dirty="0">
                <a:solidFill>
                  <a:schemeClr val="bg2"/>
                </a:solidFill>
                <a:latin typeface="arial" panose="020B0604020202020204" pitchFamily="34" charset="0"/>
              </a:rPr>
              <a:t>The architecture is based on three (perhaps three and a half layers).</a:t>
            </a:r>
            <a:endParaRPr lang="en-US" sz="1600" b="0" dirty="0">
              <a:solidFill>
                <a:schemeClr val="bg2"/>
              </a:solidFill>
            </a:endParaRPr>
          </a:p>
        </p:txBody>
      </p:sp>
      <p:sp>
        <p:nvSpPr>
          <p:cNvPr id="46" name="Rounded Rectangle 45"/>
          <p:cNvSpPr/>
          <p:nvPr/>
        </p:nvSpPr>
        <p:spPr>
          <a:xfrm>
            <a:off x="5281973" y="1791020"/>
            <a:ext cx="5101176" cy="4657283"/>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Calibri" panose="020F0502020204030204" pitchFamily="34" charset="0"/>
              <a:cs typeface="Arial"/>
            </a:endParaRPr>
          </a:p>
        </p:txBody>
      </p:sp>
      <p:grpSp>
        <p:nvGrpSpPr>
          <p:cNvPr id="47" name="Group 46"/>
          <p:cNvGrpSpPr/>
          <p:nvPr/>
        </p:nvGrpSpPr>
        <p:grpSpPr>
          <a:xfrm>
            <a:off x="5314994" y="1632683"/>
            <a:ext cx="2736995" cy="468760"/>
            <a:chOff x="4462362" y="1562115"/>
            <a:chExt cx="2736995" cy="468760"/>
          </a:xfrm>
        </p:grpSpPr>
        <p:sp>
          <p:nvSpPr>
            <p:cNvPr id="48" name="TextBox 35"/>
            <p:cNvSpPr txBox="1">
              <a:spLocks noChangeArrowheads="1"/>
            </p:cNvSpPr>
            <p:nvPr/>
          </p:nvSpPr>
          <p:spPr bwMode="auto">
            <a:xfrm>
              <a:off x="4462362" y="1696265"/>
              <a:ext cx="2736995"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Virtual Private Cloud</a:t>
              </a:r>
            </a:p>
          </p:txBody>
        </p:sp>
        <p:pic>
          <p:nvPicPr>
            <p:cNvPr id="49" name="Picture 48" descr="VPC-Clou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20" y="1562115"/>
              <a:ext cx="469226" cy="468760"/>
            </a:xfrm>
            <a:prstGeom prst="rect">
              <a:avLst/>
            </a:prstGeom>
          </p:spPr>
        </p:pic>
      </p:grpSp>
      <p:sp>
        <p:nvSpPr>
          <p:cNvPr id="59" name="Rounded Rectangle 58"/>
          <p:cNvSpPr/>
          <p:nvPr/>
        </p:nvSpPr>
        <p:spPr>
          <a:xfrm>
            <a:off x="5402119" y="2118996"/>
            <a:ext cx="4830635" cy="3508162"/>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80000"/>
              </a:lnSpc>
              <a:defRPr/>
            </a:pPr>
            <a:endParaRPr lang="en-US" dirty="0">
              <a:solidFill>
                <a:srgbClr val="010203"/>
              </a:solidFill>
              <a:latin typeface="Arial"/>
              <a:cs typeface="Arial"/>
            </a:endParaRPr>
          </a:p>
        </p:txBody>
      </p:sp>
      <p:grpSp>
        <p:nvGrpSpPr>
          <p:cNvPr id="60" name="Group 59"/>
          <p:cNvGrpSpPr/>
          <p:nvPr/>
        </p:nvGrpSpPr>
        <p:grpSpPr>
          <a:xfrm>
            <a:off x="5448336" y="2004567"/>
            <a:ext cx="2064489" cy="421437"/>
            <a:chOff x="5452331" y="2683901"/>
            <a:chExt cx="2064489" cy="421437"/>
          </a:xfrm>
        </p:grpSpPr>
        <p:pic>
          <p:nvPicPr>
            <p:cNvPr id="61" name="Picture 60" descr="EC2-Instanc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2331" y="2683901"/>
              <a:ext cx="421857" cy="421437"/>
            </a:xfrm>
            <a:prstGeom prst="rect">
              <a:avLst/>
            </a:prstGeom>
          </p:spPr>
        </p:pic>
        <p:sp>
          <p:nvSpPr>
            <p:cNvPr id="62" name="TextBox 36"/>
            <p:cNvSpPr txBox="1">
              <a:spLocks noChangeArrowheads="1"/>
            </p:cNvSpPr>
            <p:nvPr/>
          </p:nvSpPr>
          <p:spPr bwMode="auto">
            <a:xfrm>
              <a:off x="5736000" y="2758422"/>
              <a:ext cx="1780820"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ADOP EC2 Instance</a:t>
              </a:r>
            </a:p>
          </p:txBody>
        </p:sp>
      </p:grpSp>
      <p:sp>
        <p:nvSpPr>
          <p:cNvPr id="67" name="Rounded Rectangle 66"/>
          <p:cNvSpPr/>
          <p:nvPr/>
        </p:nvSpPr>
        <p:spPr>
          <a:xfrm>
            <a:off x="5510558" y="2602381"/>
            <a:ext cx="4566892" cy="2952413"/>
          </a:xfrm>
          <a:prstGeom prst="roundRect">
            <a:avLst>
              <a:gd name="adj" fmla="val 5086"/>
            </a:avLst>
          </a:prstGeom>
          <a:solidFill>
            <a:srgbClr val="5B9BD5">
              <a:lumMod val="20000"/>
              <a:lumOff val="80000"/>
            </a:srgbClr>
          </a:solidFill>
          <a:ln w="6350" cap="flat" cmpd="sng" algn="ctr">
            <a:solidFill>
              <a:srgbClr val="4472C4"/>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80000"/>
              </a:lnSpc>
              <a:defRPr/>
            </a:pPr>
            <a:endParaRPr lang="en-US" dirty="0">
              <a:solidFill>
                <a:srgbClr val="010203"/>
              </a:solidFill>
              <a:latin typeface="Arial"/>
              <a:cs typeface="Arial"/>
            </a:endParaRPr>
          </a:p>
        </p:txBody>
      </p:sp>
      <p:grpSp>
        <p:nvGrpSpPr>
          <p:cNvPr id="68" name="Group 67"/>
          <p:cNvGrpSpPr/>
          <p:nvPr/>
        </p:nvGrpSpPr>
        <p:grpSpPr>
          <a:xfrm>
            <a:off x="5633015" y="2469273"/>
            <a:ext cx="1757974" cy="421919"/>
            <a:chOff x="5723679" y="3605765"/>
            <a:chExt cx="1231357" cy="330435"/>
          </a:xfrm>
        </p:grpSpPr>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3679" y="3605765"/>
              <a:ext cx="292545" cy="292254"/>
            </a:xfrm>
            <a:prstGeom prst="rect">
              <a:avLst/>
            </a:prstGeom>
          </p:spPr>
        </p:pic>
        <p:sp>
          <p:nvSpPr>
            <p:cNvPr id="70" name="TextBox 36"/>
            <p:cNvSpPr txBox="1">
              <a:spLocks noChangeArrowheads="1"/>
            </p:cNvSpPr>
            <p:nvPr/>
          </p:nvSpPr>
          <p:spPr bwMode="auto">
            <a:xfrm>
              <a:off x="5917313" y="3728904"/>
              <a:ext cx="1037723" cy="207296"/>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base">
                <a:lnSpc>
                  <a:spcPct val="80000"/>
                </a:lnSpc>
                <a:spcBef>
                  <a:spcPct val="0"/>
                </a:spcBef>
                <a:spcAft>
                  <a:spcPct val="0"/>
                </a:spcAft>
              </a:pPr>
              <a:r>
                <a:rPr lang="en-US" sz="1400" dirty="0">
                  <a:solidFill>
                    <a:srgbClr val="010203"/>
                  </a:solidFill>
                  <a:ea typeface="Verdana" pitchFamily="34" charset="0"/>
                  <a:cs typeface="Helvetica Neue"/>
                </a:rPr>
                <a:t>Docker Engine</a:t>
              </a:r>
            </a:p>
          </p:txBody>
        </p:sp>
      </p:grpSp>
      <p:sp>
        <p:nvSpPr>
          <p:cNvPr id="114" name="Rounded Rectangle 113"/>
          <p:cNvSpPr/>
          <p:nvPr/>
        </p:nvSpPr>
        <p:spPr>
          <a:xfrm>
            <a:off x="5412292" y="5687902"/>
            <a:ext cx="4830635" cy="669695"/>
          </a:xfrm>
          <a:prstGeom prst="roundRect">
            <a:avLst>
              <a:gd name="adj" fmla="val 9818"/>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80000"/>
              </a:lnSpc>
              <a:defRPr/>
            </a:pPr>
            <a:endParaRPr lang="en-US" dirty="0">
              <a:solidFill>
                <a:srgbClr val="010203"/>
              </a:solidFill>
              <a:latin typeface="Arial"/>
              <a:cs typeface="Arial"/>
            </a:endParaRPr>
          </a:p>
        </p:txBody>
      </p:sp>
      <p:grpSp>
        <p:nvGrpSpPr>
          <p:cNvPr id="115" name="Group 114"/>
          <p:cNvGrpSpPr/>
          <p:nvPr/>
        </p:nvGrpSpPr>
        <p:grpSpPr>
          <a:xfrm>
            <a:off x="5452692" y="5615955"/>
            <a:ext cx="1998209" cy="421437"/>
            <a:chOff x="5452331" y="2683901"/>
            <a:chExt cx="1998209" cy="421437"/>
          </a:xfrm>
        </p:grpSpPr>
        <p:pic>
          <p:nvPicPr>
            <p:cNvPr id="116" name="Picture 115" descr="EC2-Instanc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2331" y="2683901"/>
              <a:ext cx="421857" cy="421437"/>
            </a:xfrm>
            <a:prstGeom prst="rect">
              <a:avLst/>
            </a:prstGeom>
          </p:spPr>
        </p:pic>
        <p:sp>
          <p:nvSpPr>
            <p:cNvPr id="117" name="TextBox 36"/>
            <p:cNvSpPr txBox="1">
              <a:spLocks noChangeArrowheads="1"/>
            </p:cNvSpPr>
            <p:nvPr/>
          </p:nvSpPr>
          <p:spPr bwMode="auto">
            <a:xfrm>
              <a:off x="5669720" y="2763896"/>
              <a:ext cx="1780820"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Chef EC2 Instance</a:t>
              </a:r>
            </a:p>
          </p:txBody>
        </p:sp>
      </p:grpSp>
      <p:sp>
        <p:nvSpPr>
          <p:cNvPr id="2056" name="AutoShape 6" descr="Image result for open ldap icon png"/>
          <p:cNvSpPr>
            <a:spLocks noChangeAspect="1" noChangeArrowheads="1"/>
          </p:cNvSpPr>
          <p:nvPr/>
        </p:nvSpPr>
        <p:spPr bwMode="auto">
          <a:xfrm>
            <a:off x="1679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96" name="Group 2095"/>
          <p:cNvGrpSpPr/>
          <p:nvPr/>
        </p:nvGrpSpPr>
        <p:grpSpPr>
          <a:xfrm>
            <a:off x="7464784" y="2952625"/>
            <a:ext cx="1072107" cy="788534"/>
            <a:chOff x="5902683" y="2952625"/>
            <a:chExt cx="1072107" cy="788534"/>
          </a:xfrm>
        </p:grpSpPr>
        <p:pic>
          <p:nvPicPr>
            <p:cNvPr id="79" name="Picture 6" descr="http://gwos.com/wp-content/uploads/2015/05/icon-hc-containers.png"/>
            <p:cNvPicPr>
              <a:picLocks noChangeAspect="1" noChangeArrowheads="1"/>
            </p:cNvPicPr>
            <p:nvPr/>
          </p:nvPicPr>
          <p:blipFill rotWithShape="1">
            <a:blip r:embed="rId8">
              <a:duotone>
                <a:srgbClr val="FFC000">
                  <a:shade val="45000"/>
                  <a:satMod val="135000"/>
                </a:srgbClr>
                <a:prstClr val="white"/>
              </a:duotone>
              <a:extLst>
                <a:ext uri="{28A0092B-C50C-407E-A947-70E740481C1C}">
                  <a14:useLocalDpi xmlns:a14="http://schemas.microsoft.com/office/drawing/2010/main" val="0"/>
                </a:ext>
              </a:extLst>
            </a:blip>
            <a:srcRect l="3777" t="7397" r="4618" b="6916"/>
            <a:stretch/>
          </p:blipFill>
          <p:spPr bwMode="auto">
            <a:xfrm>
              <a:off x="5909714" y="2952625"/>
              <a:ext cx="871591" cy="70423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http://focusondocker.com/wp-content/uploads/slider-2-docker.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077193" y="2971833"/>
              <a:ext cx="579832" cy="24070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6174005" y="3205628"/>
              <a:ext cx="800785" cy="53553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200" kern="0" dirty="0">
                  <a:solidFill>
                    <a:srgbClr val="70AD47"/>
                  </a:solidFill>
                </a:rPr>
                <a:t>docker</a:t>
              </a:r>
            </a:p>
            <a:p>
              <a:pPr algn="ctr" eaLnBrk="0" fontAlgn="base" hangingPunct="0">
                <a:lnSpc>
                  <a:spcPct val="80000"/>
                </a:lnSpc>
                <a:spcBef>
                  <a:spcPct val="0"/>
                </a:spcBef>
                <a:spcAft>
                  <a:spcPct val="0"/>
                </a:spcAft>
                <a:defRPr/>
              </a:pPr>
              <a:r>
                <a:rPr lang="en-US" sz="1200" kern="0" dirty="0">
                  <a:solidFill>
                    <a:srgbClr val="70AD47"/>
                  </a:solidFill>
                </a:rPr>
                <a:t>container</a:t>
              </a:r>
            </a:p>
          </p:txBody>
        </p:sp>
        <p:pic>
          <p:nvPicPr>
            <p:cNvPr id="82" name="Content Placeholder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4005" y="3318585"/>
              <a:ext cx="133810" cy="123131"/>
            </a:xfrm>
            <a:prstGeom prst="rect">
              <a:avLst/>
            </a:prstGeom>
            <a:scene3d>
              <a:camera prst="isometricOffAxis1Left">
                <a:rot lat="1080000" lon="3000000" rev="0"/>
              </a:camera>
              <a:lightRig rig="threePt" dir="t"/>
            </a:scene3d>
          </p:spPr>
        </p:pic>
        <p:pic>
          <p:nvPicPr>
            <p:cNvPr id="83" name="Picture 6" descr="http://www.gabrielmatteson.com/wp-content/uploads/2014/04/Nginx-Logo-02-150x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2683" y="3193067"/>
              <a:ext cx="405132" cy="36341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84" name="Group 83"/>
          <p:cNvGrpSpPr/>
          <p:nvPr/>
        </p:nvGrpSpPr>
        <p:grpSpPr>
          <a:xfrm>
            <a:off x="5654318" y="4040868"/>
            <a:ext cx="963163" cy="726265"/>
            <a:chOff x="2099431" y="4763220"/>
            <a:chExt cx="1589225" cy="1090126"/>
          </a:xfrm>
        </p:grpSpPr>
        <p:pic>
          <p:nvPicPr>
            <p:cNvPr id="108"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10" name="Picture 109"/>
            <p:cNvPicPr>
              <a:picLocks noChangeAspect="1"/>
            </p:cNvPicPr>
            <p:nvPr/>
          </p:nvPicPr>
          <p:blipFill>
            <a:blip r:embed="rId13" cstate="print">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2099431" y="5145257"/>
              <a:ext cx="603066" cy="602058"/>
            </a:xfrm>
            <a:prstGeom prst="rect">
              <a:avLst/>
            </a:prstGeom>
            <a:scene3d>
              <a:camera prst="isometricLeftDown"/>
              <a:lightRig rig="threePt" dir="t"/>
            </a:scene3d>
          </p:spPr>
        </p:pic>
        <p:pic>
          <p:nvPicPr>
            <p:cNvPr id="111"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89" name="Group 2088"/>
          <p:cNvGrpSpPr/>
          <p:nvPr/>
        </p:nvGrpSpPr>
        <p:grpSpPr>
          <a:xfrm>
            <a:off x="6560491" y="4019811"/>
            <a:ext cx="1051449" cy="726265"/>
            <a:chOff x="4998390" y="4019810"/>
            <a:chExt cx="1051449" cy="726265"/>
          </a:xfrm>
        </p:grpSpPr>
        <p:grpSp>
          <p:nvGrpSpPr>
            <p:cNvPr id="123" name="Group 122"/>
            <p:cNvGrpSpPr/>
            <p:nvPr/>
          </p:nvGrpSpPr>
          <p:grpSpPr>
            <a:xfrm>
              <a:off x="5088417" y="4019810"/>
              <a:ext cx="961422" cy="726265"/>
              <a:chOff x="2102304" y="4763220"/>
              <a:chExt cx="1586352" cy="1090126"/>
            </a:xfrm>
          </p:grpSpPr>
          <p:pic>
            <p:nvPicPr>
              <p:cNvPr id="124"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26"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106"/>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8390" y="4262043"/>
              <a:ext cx="542367" cy="444585"/>
            </a:xfrm>
            <a:prstGeom prst="rect">
              <a:avLst/>
            </a:prstGeom>
            <a:scene3d>
              <a:camera prst="isometricLeftDown"/>
              <a:lightRig rig="threePt" dir="t"/>
            </a:scene3d>
          </p:spPr>
        </p:pic>
      </p:grpSp>
      <p:grpSp>
        <p:nvGrpSpPr>
          <p:cNvPr id="2091" name="Group 2090"/>
          <p:cNvGrpSpPr/>
          <p:nvPr/>
        </p:nvGrpSpPr>
        <p:grpSpPr>
          <a:xfrm>
            <a:off x="7556289" y="4005477"/>
            <a:ext cx="1014907" cy="726265"/>
            <a:chOff x="5994188" y="4005476"/>
            <a:chExt cx="1014907" cy="726265"/>
          </a:xfrm>
        </p:grpSpPr>
        <p:grpSp>
          <p:nvGrpSpPr>
            <p:cNvPr id="132" name="Group 131"/>
            <p:cNvGrpSpPr/>
            <p:nvPr/>
          </p:nvGrpSpPr>
          <p:grpSpPr>
            <a:xfrm>
              <a:off x="6047673" y="4005476"/>
              <a:ext cx="961422" cy="726265"/>
              <a:chOff x="2102304" y="4763220"/>
              <a:chExt cx="1586352" cy="1090126"/>
            </a:xfrm>
          </p:grpSpPr>
          <p:pic>
            <p:nvPicPr>
              <p:cNvPr id="133"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35"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8" descr="https://raw.github.com/sensu/sensu-logo/master/sensu1_flat%20white%20bg_pn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94188" y="4265152"/>
              <a:ext cx="475867" cy="37076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2090" name="Group 2089"/>
          <p:cNvGrpSpPr/>
          <p:nvPr/>
        </p:nvGrpSpPr>
        <p:grpSpPr>
          <a:xfrm>
            <a:off x="7143999" y="4541924"/>
            <a:ext cx="968783" cy="726265"/>
            <a:chOff x="5581898" y="4541923"/>
            <a:chExt cx="968783" cy="726265"/>
          </a:xfrm>
        </p:grpSpPr>
        <p:grpSp>
          <p:nvGrpSpPr>
            <p:cNvPr id="127" name="Group 126"/>
            <p:cNvGrpSpPr/>
            <p:nvPr/>
          </p:nvGrpSpPr>
          <p:grpSpPr>
            <a:xfrm>
              <a:off x="5589259" y="4541923"/>
              <a:ext cx="961422" cy="726265"/>
              <a:chOff x="2102304" y="4763220"/>
              <a:chExt cx="1586352" cy="1090126"/>
            </a:xfrm>
          </p:grpSpPr>
          <p:pic>
            <p:nvPicPr>
              <p:cNvPr id="128"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30"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5" name="Picture 4" descr="Image result for sonatype nexus icon 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81898" y="4789617"/>
              <a:ext cx="385038" cy="38503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2092" name="Group 2091"/>
          <p:cNvGrpSpPr/>
          <p:nvPr/>
        </p:nvGrpSpPr>
        <p:grpSpPr>
          <a:xfrm>
            <a:off x="8085665" y="4535496"/>
            <a:ext cx="987487" cy="726265"/>
            <a:chOff x="6523564" y="4535495"/>
            <a:chExt cx="987487" cy="726265"/>
          </a:xfrm>
        </p:grpSpPr>
        <p:grpSp>
          <p:nvGrpSpPr>
            <p:cNvPr id="139" name="Group 138"/>
            <p:cNvGrpSpPr/>
            <p:nvPr/>
          </p:nvGrpSpPr>
          <p:grpSpPr>
            <a:xfrm>
              <a:off x="6549629" y="4535495"/>
              <a:ext cx="961422" cy="726265"/>
              <a:chOff x="2102304" y="4763220"/>
              <a:chExt cx="1586352" cy="1090126"/>
            </a:xfrm>
          </p:grpSpPr>
          <p:pic>
            <p:nvPicPr>
              <p:cNvPr id="140"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42"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138" name="Picture 1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23564" y="4758820"/>
              <a:ext cx="454283" cy="435868"/>
            </a:xfrm>
            <a:prstGeom prst="rect">
              <a:avLst/>
            </a:prstGeom>
            <a:scene3d>
              <a:camera prst="isometricLeftDown"/>
              <a:lightRig rig="threePt" dir="t"/>
            </a:scene3d>
          </p:spPr>
        </p:pic>
      </p:grpSp>
      <p:grpSp>
        <p:nvGrpSpPr>
          <p:cNvPr id="2093" name="Group 2092"/>
          <p:cNvGrpSpPr/>
          <p:nvPr/>
        </p:nvGrpSpPr>
        <p:grpSpPr>
          <a:xfrm>
            <a:off x="8529893" y="4001225"/>
            <a:ext cx="1032522" cy="726265"/>
            <a:chOff x="6967793" y="4001224"/>
            <a:chExt cx="1032522" cy="726265"/>
          </a:xfrm>
        </p:grpSpPr>
        <p:grpSp>
          <p:nvGrpSpPr>
            <p:cNvPr id="143" name="Group 142"/>
            <p:cNvGrpSpPr/>
            <p:nvPr/>
          </p:nvGrpSpPr>
          <p:grpSpPr>
            <a:xfrm>
              <a:off x="7038893" y="4001224"/>
              <a:ext cx="961422" cy="726265"/>
              <a:chOff x="2102304" y="4763220"/>
              <a:chExt cx="1586352" cy="1090126"/>
            </a:xfrm>
          </p:grpSpPr>
          <p:pic>
            <p:nvPicPr>
              <p:cNvPr id="144"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46"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62" name="Picture 14" descr="Image result for open ldap ic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67793" y="4196469"/>
              <a:ext cx="529637" cy="52963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2094" name="Group 2093"/>
          <p:cNvGrpSpPr/>
          <p:nvPr/>
        </p:nvGrpSpPr>
        <p:grpSpPr>
          <a:xfrm>
            <a:off x="9081090" y="4513951"/>
            <a:ext cx="1043056" cy="726265"/>
            <a:chOff x="7518990" y="4513950"/>
            <a:chExt cx="1043056" cy="726265"/>
          </a:xfrm>
        </p:grpSpPr>
        <p:grpSp>
          <p:nvGrpSpPr>
            <p:cNvPr id="152" name="Group 151"/>
            <p:cNvGrpSpPr/>
            <p:nvPr/>
          </p:nvGrpSpPr>
          <p:grpSpPr>
            <a:xfrm>
              <a:off x="7600624" y="4513950"/>
              <a:ext cx="961422" cy="726265"/>
              <a:chOff x="2102304" y="4763220"/>
              <a:chExt cx="1586352" cy="1090126"/>
            </a:xfrm>
          </p:grpSpPr>
          <p:pic>
            <p:nvPicPr>
              <p:cNvPr id="153"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55"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66" name="Picture 18" descr="Image result for sonarqube ic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21272645">
              <a:off x="7518990" y="4660443"/>
              <a:ext cx="544076" cy="5440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cxnSp>
        <p:nvCxnSpPr>
          <p:cNvPr id="2065" name="Elbow Connector 2064"/>
          <p:cNvCxnSpPr>
            <a:stCxn id="111" idx="0"/>
            <a:endCxn id="79" idx="2"/>
          </p:cNvCxnSpPr>
          <p:nvPr/>
        </p:nvCxnSpPr>
        <p:spPr>
          <a:xfrm rot="5400000" flipH="1" flipV="1">
            <a:off x="6770237" y="2908140"/>
            <a:ext cx="388655" cy="1886093"/>
          </a:xfrm>
          <a:prstGeom prst="bentConnector3">
            <a:avLst>
              <a:gd name="adj1" fmla="val 51225"/>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0" name="Elbow Connector 2069"/>
          <p:cNvCxnSpPr>
            <a:stCxn id="122" idx="0"/>
            <a:endCxn id="79" idx="2"/>
          </p:cNvCxnSpPr>
          <p:nvPr/>
        </p:nvCxnSpPr>
        <p:spPr>
          <a:xfrm rot="5400000" flipH="1" flipV="1">
            <a:off x="6769467" y="3410926"/>
            <a:ext cx="892211" cy="1384077"/>
          </a:xfrm>
          <a:prstGeom prst="bentConnector3">
            <a:avLst>
              <a:gd name="adj1" fmla="val 78398"/>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4" name="Elbow Connector 2073"/>
          <p:cNvCxnSpPr>
            <a:stCxn id="126" idx="0"/>
            <a:endCxn id="79" idx="2"/>
          </p:cNvCxnSpPr>
          <p:nvPr/>
        </p:nvCxnSpPr>
        <p:spPr>
          <a:xfrm rot="5400000" flipH="1" flipV="1">
            <a:off x="7277993" y="3394840"/>
            <a:ext cx="367598" cy="891635"/>
          </a:xfrm>
          <a:prstGeom prst="bentConnector3">
            <a:avLst>
              <a:gd name="adj1" fmla="val 48056"/>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6" name="Elbow Connector 2075"/>
          <p:cNvCxnSpPr>
            <a:stCxn id="130" idx="0"/>
            <a:endCxn id="79" idx="2"/>
          </p:cNvCxnSpPr>
          <p:nvPr/>
        </p:nvCxnSpPr>
        <p:spPr>
          <a:xfrm rot="5400000" flipH="1" flipV="1">
            <a:off x="7267359" y="3906318"/>
            <a:ext cx="889711" cy="390793"/>
          </a:xfrm>
          <a:prstGeom prst="bentConnector3">
            <a:avLst>
              <a:gd name="adj1" fmla="val 78549"/>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9" name="Elbow Connector 2078"/>
          <p:cNvCxnSpPr>
            <a:stCxn id="135" idx="0"/>
            <a:endCxn id="79" idx="2"/>
          </p:cNvCxnSpPr>
          <p:nvPr/>
        </p:nvCxnSpPr>
        <p:spPr>
          <a:xfrm rot="16200000" flipV="1">
            <a:off x="7764789" y="3799679"/>
            <a:ext cx="353264" cy="67621"/>
          </a:xfrm>
          <a:prstGeom prst="bentConnector3">
            <a:avLst>
              <a:gd name="adj1" fmla="val 4438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79" idx="2"/>
            <a:endCxn id="142" idx="0"/>
          </p:cNvCxnSpPr>
          <p:nvPr/>
        </p:nvCxnSpPr>
        <p:spPr>
          <a:xfrm rot="16200000" flipH="1">
            <a:off x="7750758" y="3813710"/>
            <a:ext cx="883283" cy="569577"/>
          </a:xfrm>
          <a:prstGeom prst="bentConnector3">
            <a:avLst>
              <a:gd name="adj1" fmla="val 2223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79" idx="2"/>
            <a:endCxn id="146" idx="0"/>
          </p:cNvCxnSpPr>
          <p:nvPr/>
        </p:nvCxnSpPr>
        <p:spPr>
          <a:xfrm rot="16200000" flipH="1">
            <a:off x="8262524" y="3301943"/>
            <a:ext cx="349012" cy="1058841"/>
          </a:xfrm>
          <a:prstGeom prst="bentConnector3">
            <a:avLst>
              <a:gd name="adj1" fmla="val 56143"/>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79" idx="2"/>
            <a:endCxn id="155" idx="0"/>
          </p:cNvCxnSpPr>
          <p:nvPr/>
        </p:nvCxnSpPr>
        <p:spPr>
          <a:xfrm rot="16200000" flipH="1">
            <a:off x="8287027" y="3277440"/>
            <a:ext cx="861738" cy="1620572"/>
          </a:xfrm>
          <a:prstGeom prst="bentConnector3">
            <a:avLst>
              <a:gd name="adj1" fmla="val 22919"/>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1" name="Content Placeholder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26758" y="3769693"/>
            <a:ext cx="149102" cy="137202"/>
          </a:xfrm>
          <a:prstGeom prst="rect">
            <a:avLst/>
          </a:prstGeom>
        </p:spPr>
      </p:pic>
      <p:pic>
        <p:nvPicPr>
          <p:cNvPr id="2086" name="Picture 20" descr="Image result for software Chef tool icon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791517" y="5756118"/>
            <a:ext cx="557171" cy="547509"/>
          </a:xfrm>
          <a:prstGeom prst="rect">
            <a:avLst/>
          </a:prstGeom>
          <a:noFill/>
          <a:extLst>
            <a:ext uri="{909E8E84-426E-40DD-AFC4-6F175D3DCCD1}">
              <a14:hiddenFill xmlns:a14="http://schemas.microsoft.com/office/drawing/2010/main">
                <a:solidFill>
                  <a:srgbClr val="FFFFFF"/>
                </a:solidFill>
              </a14:hiddenFill>
            </a:ext>
          </a:extLst>
        </p:spPr>
      </p:pic>
      <p:grpSp>
        <p:nvGrpSpPr>
          <p:cNvPr id="2088" name="Group 2087"/>
          <p:cNvGrpSpPr/>
          <p:nvPr/>
        </p:nvGrpSpPr>
        <p:grpSpPr>
          <a:xfrm>
            <a:off x="6114427" y="4544424"/>
            <a:ext cx="1005070" cy="726265"/>
            <a:chOff x="4552327" y="4544423"/>
            <a:chExt cx="1005070" cy="726265"/>
          </a:xfrm>
        </p:grpSpPr>
        <p:grpSp>
          <p:nvGrpSpPr>
            <p:cNvPr id="118" name="Group 117"/>
            <p:cNvGrpSpPr/>
            <p:nvPr/>
          </p:nvGrpSpPr>
          <p:grpSpPr>
            <a:xfrm>
              <a:off x="4595975" y="4544423"/>
              <a:ext cx="961422" cy="726265"/>
              <a:chOff x="2102304" y="4763220"/>
              <a:chExt cx="1586352" cy="1090126"/>
            </a:xfrm>
          </p:grpSpPr>
          <p:pic>
            <p:nvPicPr>
              <p:cNvPr id="119" name="Picture 6" descr="http://gwos.com/wp-content/uploads/2015/05/icon-hc-containers.png"/>
              <p:cNvPicPr>
                <a:picLocks noChangeAspect="1" noChangeArrowheads="1"/>
              </p:cNvPicPr>
              <p:nvPr/>
            </p:nvPicPr>
            <p:blipFill rotWithShape="1">
              <a:blip r:embed="rId12" cstate="print">
                <a:duotone>
                  <a:srgbClr val="FFFFFF">
                    <a:shade val="45000"/>
                    <a:satMod val="135000"/>
                  </a:srgbClr>
                  <a:prstClr val="white"/>
                </a:duotone>
                <a:extLst>
                  <a:ext uri="{28A0092B-C50C-407E-A947-70E740481C1C}">
                    <a14:useLocalDpi xmlns:a14="http://schemas.microsoft.com/office/drawing/2010/main" val="0"/>
                  </a:ext>
                </a:extLst>
              </a:blip>
              <a:srcRect/>
              <a:stretch/>
            </p:blipFill>
            <p:spPr bwMode="auto">
              <a:xfrm>
                <a:off x="2102304" y="4763220"/>
                <a:ext cx="1149368" cy="1090126"/>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p:cNvSpPr txBox="1"/>
              <p:nvPr/>
            </p:nvSpPr>
            <p:spPr>
              <a:xfrm>
                <a:off x="2254669" y="5169156"/>
                <a:ext cx="1433987" cy="512791"/>
              </a:xfrm>
              <a:prstGeom prst="rect">
                <a:avLst/>
              </a:prstGeom>
              <a:noFill/>
            </p:spPr>
            <p:txBody>
              <a:bodyPr wrap="square" rtlCol="0">
                <a:spAutoFit/>
                <a:scene3d>
                  <a:camera prst="isometricRightUp"/>
                  <a:lightRig rig="threePt" dir="t"/>
                </a:scene3d>
              </a:bodyPr>
              <a:lstStyle/>
              <a:p>
                <a:pPr algn="ctr" eaLnBrk="0" fontAlgn="base" hangingPunct="0">
                  <a:lnSpc>
                    <a:spcPct val="80000"/>
                  </a:lnSpc>
                  <a:spcBef>
                    <a:spcPct val="0"/>
                  </a:spcBef>
                  <a:spcAft>
                    <a:spcPct val="0"/>
                  </a:spcAft>
                  <a:defRPr/>
                </a:pPr>
                <a:r>
                  <a:rPr lang="en-US" sz="1000" b="1" kern="0" dirty="0">
                    <a:solidFill>
                      <a:srgbClr val="70AD47"/>
                    </a:solidFill>
                  </a:rPr>
                  <a:t>docker</a:t>
                </a:r>
              </a:p>
              <a:p>
                <a:pPr algn="ctr" eaLnBrk="0" fontAlgn="base" hangingPunct="0">
                  <a:lnSpc>
                    <a:spcPct val="80000"/>
                  </a:lnSpc>
                  <a:spcBef>
                    <a:spcPct val="0"/>
                  </a:spcBef>
                  <a:spcAft>
                    <a:spcPct val="0"/>
                  </a:spcAft>
                  <a:defRPr/>
                </a:pPr>
                <a:r>
                  <a:rPr lang="en-US" sz="1000" b="1" kern="0" dirty="0">
                    <a:solidFill>
                      <a:srgbClr val="70AD47"/>
                    </a:solidFill>
                  </a:rPr>
                  <a:t>container</a:t>
                </a:r>
              </a:p>
            </p:txBody>
          </p:sp>
          <p:pic>
            <p:nvPicPr>
              <p:cNvPr id="122" name="Picture 4" descr="http://focusondocker.com/wp-content/uploads/slider-2-docker.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274275" y="4770192"/>
                <a:ext cx="862074" cy="3989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0" name="Picture 199"/>
            <p:cNvPicPr/>
            <p:nvPr/>
          </p:nvPicPr>
          <p:blipFill>
            <a:blip r:embed="rId23" cstate="print">
              <a:extLst>
                <a:ext uri="{28A0092B-C50C-407E-A947-70E740481C1C}">
                  <a14:useLocalDpi xmlns:a14="http://schemas.microsoft.com/office/drawing/2010/main" val="0"/>
                </a:ext>
              </a:extLst>
            </a:blip>
            <a:stretch>
              <a:fillRect/>
            </a:stretch>
          </p:blipFill>
          <p:spPr>
            <a:xfrm>
              <a:off x="4552327" y="4734889"/>
              <a:ext cx="440899" cy="507994"/>
            </a:xfrm>
            <a:prstGeom prst="rect">
              <a:avLst/>
            </a:prstGeom>
            <a:scene3d>
              <a:camera prst="isometricLeftDown"/>
              <a:lightRig rig="threePt" dir="t"/>
            </a:scene3d>
          </p:spPr>
        </p:pic>
      </p:grpSp>
    </p:spTree>
    <p:extLst>
      <p:ext uri="{BB962C8B-B14F-4D97-AF65-F5344CB8AC3E}">
        <p14:creationId xmlns:p14="http://schemas.microsoft.com/office/powerpoint/2010/main" val="407703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fade">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96"/>
                                        </p:tgtEl>
                                        <p:attrNameLst>
                                          <p:attrName>style.visibility</p:attrName>
                                        </p:attrNameLst>
                                      </p:cBhvr>
                                      <p:to>
                                        <p:strVal val="visible"/>
                                      </p:to>
                                    </p:set>
                                    <p:animEffect transition="in" filter="fade">
                                      <p:cBhvr>
                                        <p:cTn id="46" dur="500"/>
                                        <p:tgtEl>
                                          <p:spTgt spid="2096"/>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2088"/>
                                        </p:tgtEl>
                                        <p:attrNameLst>
                                          <p:attrName>style.visibility</p:attrName>
                                        </p:attrNameLst>
                                      </p:cBhvr>
                                      <p:to>
                                        <p:strVal val="visible"/>
                                      </p:to>
                                    </p:set>
                                    <p:animEffect transition="in" filter="fade">
                                      <p:cBhvr>
                                        <p:cTn id="52" dur="500"/>
                                        <p:tgtEl>
                                          <p:spTgt spid="2088"/>
                                        </p:tgtEl>
                                      </p:cBhvr>
                                    </p:animEffect>
                                  </p:childTnLst>
                                </p:cTn>
                              </p:par>
                              <p:par>
                                <p:cTn id="53" presetID="10" presetClass="entr" presetSubtype="0" fill="hold" nodeType="withEffect">
                                  <p:stCondLst>
                                    <p:cond delay="0"/>
                                  </p:stCondLst>
                                  <p:childTnLst>
                                    <p:set>
                                      <p:cBhvr>
                                        <p:cTn id="54" dur="1" fill="hold">
                                          <p:stCondLst>
                                            <p:cond delay="0"/>
                                          </p:stCondLst>
                                        </p:cTn>
                                        <p:tgtEl>
                                          <p:spTgt spid="2089"/>
                                        </p:tgtEl>
                                        <p:attrNameLst>
                                          <p:attrName>style.visibility</p:attrName>
                                        </p:attrNameLst>
                                      </p:cBhvr>
                                      <p:to>
                                        <p:strVal val="visible"/>
                                      </p:to>
                                    </p:set>
                                    <p:animEffect transition="in" filter="fade">
                                      <p:cBhvr>
                                        <p:cTn id="55" dur="500"/>
                                        <p:tgtEl>
                                          <p:spTgt spid="2089"/>
                                        </p:tgtEl>
                                      </p:cBhvr>
                                    </p:animEffect>
                                  </p:childTnLst>
                                </p:cTn>
                              </p:par>
                              <p:par>
                                <p:cTn id="56" presetID="10" presetClass="entr" presetSubtype="0" fill="hold" nodeType="withEffect">
                                  <p:stCondLst>
                                    <p:cond delay="0"/>
                                  </p:stCondLst>
                                  <p:childTnLst>
                                    <p:set>
                                      <p:cBhvr>
                                        <p:cTn id="57" dur="1" fill="hold">
                                          <p:stCondLst>
                                            <p:cond delay="0"/>
                                          </p:stCondLst>
                                        </p:cTn>
                                        <p:tgtEl>
                                          <p:spTgt spid="2090"/>
                                        </p:tgtEl>
                                        <p:attrNameLst>
                                          <p:attrName>style.visibility</p:attrName>
                                        </p:attrNameLst>
                                      </p:cBhvr>
                                      <p:to>
                                        <p:strVal val="visible"/>
                                      </p:to>
                                    </p:set>
                                    <p:animEffect transition="in" filter="fade">
                                      <p:cBhvr>
                                        <p:cTn id="58" dur="500"/>
                                        <p:tgtEl>
                                          <p:spTgt spid="2090"/>
                                        </p:tgtEl>
                                      </p:cBhvr>
                                    </p:animEffect>
                                  </p:childTnLst>
                                </p:cTn>
                              </p:par>
                              <p:par>
                                <p:cTn id="59" presetID="10" presetClass="entr" presetSubtype="0" fill="hold" nodeType="withEffect">
                                  <p:stCondLst>
                                    <p:cond delay="0"/>
                                  </p:stCondLst>
                                  <p:childTnLst>
                                    <p:set>
                                      <p:cBhvr>
                                        <p:cTn id="60" dur="1" fill="hold">
                                          <p:stCondLst>
                                            <p:cond delay="0"/>
                                          </p:stCondLst>
                                        </p:cTn>
                                        <p:tgtEl>
                                          <p:spTgt spid="2091"/>
                                        </p:tgtEl>
                                        <p:attrNameLst>
                                          <p:attrName>style.visibility</p:attrName>
                                        </p:attrNameLst>
                                      </p:cBhvr>
                                      <p:to>
                                        <p:strVal val="visible"/>
                                      </p:to>
                                    </p:set>
                                    <p:animEffect transition="in" filter="fade">
                                      <p:cBhvr>
                                        <p:cTn id="61" dur="500"/>
                                        <p:tgtEl>
                                          <p:spTgt spid="2091"/>
                                        </p:tgtEl>
                                      </p:cBhvr>
                                    </p:animEffect>
                                  </p:childTnLst>
                                </p:cTn>
                              </p:par>
                              <p:par>
                                <p:cTn id="62" presetID="10" presetClass="entr" presetSubtype="0" fill="hold" nodeType="withEffect">
                                  <p:stCondLst>
                                    <p:cond delay="0"/>
                                  </p:stCondLst>
                                  <p:childTnLst>
                                    <p:set>
                                      <p:cBhvr>
                                        <p:cTn id="63" dur="1" fill="hold">
                                          <p:stCondLst>
                                            <p:cond delay="0"/>
                                          </p:stCondLst>
                                        </p:cTn>
                                        <p:tgtEl>
                                          <p:spTgt spid="2092"/>
                                        </p:tgtEl>
                                        <p:attrNameLst>
                                          <p:attrName>style.visibility</p:attrName>
                                        </p:attrNameLst>
                                      </p:cBhvr>
                                      <p:to>
                                        <p:strVal val="visible"/>
                                      </p:to>
                                    </p:set>
                                    <p:animEffect transition="in" filter="fade">
                                      <p:cBhvr>
                                        <p:cTn id="64" dur="500"/>
                                        <p:tgtEl>
                                          <p:spTgt spid="2092"/>
                                        </p:tgtEl>
                                      </p:cBhvr>
                                    </p:animEffect>
                                  </p:childTnLst>
                                </p:cTn>
                              </p:par>
                              <p:par>
                                <p:cTn id="65" presetID="10" presetClass="entr" presetSubtype="0" fill="hold" nodeType="withEffect">
                                  <p:stCondLst>
                                    <p:cond delay="0"/>
                                  </p:stCondLst>
                                  <p:childTnLst>
                                    <p:set>
                                      <p:cBhvr>
                                        <p:cTn id="66" dur="1" fill="hold">
                                          <p:stCondLst>
                                            <p:cond delay="0"/>
                                          </p:stCondLst>
                                        </p:cTn>
                                        <p:tgtEl>
                                          <p:spTgt spid="2093"/>
                                        </p:tgtEl>
                                        <p:attrNameLst>
                                          <p:attrName>style.visibility</p:attrName>
                                        </p:attrNameLst>
                                      </p:cBhvr>
                                      <p:to>
                                        <p:strVal val="visible"/>
                                      </p:to>
                                    </p:set>
                                    <p:animEffect transition="in" filter="fade">
                                      <p:cBhvr>
                                        <p:cTn id="67" dur="500"/>
                                        <p:tgtEl>
                                          <p:spTgt spid="2093"/>
                                        </p:tgtEl>
                                      </p:cBhvr>
                                    </p:animEffect>
                                  </p:childTnLst>
                                </p:cTn>
                              </p:par>
                              <p:par>
                                <p:cTn id="68" presetID="10" presetClass="entr" presetSubtype="0" fill="hold" nodeType="withEffect">
                                  <p:stCondLst>
                                    <p:cond delay="0"/>
                                  </p:stCondLst>
                                  <p:childTnLst>
                                    <p:set>
                                      <p:cBhvr>
                                        <p:cTn id="69" dur="1" fill="hold">
                                          <p:stCondLst>
                                            <p:cond delay="0"/>
                                          </p:stCondLst>
                                        </p:cTn>
                                        <p:tgtEl>
                                          <p:spTgt spid="2094"/>
                                        </p:tgtEl>
                                        <p:attrNameLst>
                                          <p:attrName>style.visibility</p:attrName>
                                        </p:attrNameLst>
                                      </p:cBhvr>
                                      <p:to>
                                        <p:strVal val="visible"/>
                                      </p:to>
                                    </p:set>
                                    <p:animEffect transition="in" filter="fade">
                                      <p:cBhvr>
                                        <p:cTn id="70" dur="500"/>
                                        <p:tgtEl>
                                          <p:spTgt spid="209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065"/>
                                        </p:tgtEl>
                                        <p:attrNameLst>
                                          <p:attrName>style.visibility</p:attrName>
                                        </p:attrNameLst>
                                      </p:cBhvr>
                                      <p:to>
                                        <p:strVal val="visible"/>
                                      </p:to>
                                    </p:set>
                                    <p:animEffect transition="in" filter="fade">
                                      <p:cBhvr>
                                        <p:cTn id="75" dur="500"/>
                                        <p:tgtEl>
                                          <p:spTgt spid="2065"/>
                                        </p:tgtEl>
                                      </p:cBhvr>
                                    </p:animEffect>
                                  </p:childTnLst>
                                </p:cTn>
                              </p:par>
                              <p:par>
                                <p:cTn id="76" presetID="10" presetClass="entr" presetSubtype="0" fill="hold" nodeType="withEffect">
                                  <p:stCondLst>
                                    <p:cond delay="0"/>
                                  </p:stCondLst>
                                  <p:childTnLst>
                                    <p:set>
                                      <p:cBhvr>
                                        <p:cTn id="77" dur="1" fill="hold">
                                          <p:stCondLst>
                                            <p:cond delay="0"/>
                                          </p:stCondLst>
                                        </p:cTn>
                                        <p:tgtEl>
                                          <p:spTgt spid="2070"/>
                                        </p:tgtEl>
                                        <p:attrNameLst>
                                          <p:attrName>style.visibility</p:attrName>
                                        </p:attrNameLst>
                                      </p:cBhvr>
                                      <p:to>
                                        <p:strVal val="visible"/>
                                      </p:to>
                                    </p:set>
                                    <p:animEffect transition="in" filter="fade">
                                      <p:cBhvr>
                                        <p:cTn id="78" dur="500"/>
                                        <p:tgtEl>
                                          <p:spTgt spid="2070"/>
                                        </p:tgtEl>
                                      </p:cBhvr>
                                    </p:animEffect>
                                  </p:childTnLst>
                                </p:cTn>
                              </p:par>
                              <p:par>
                                <p:cTn id="79" presetID="10" presetClass="entr" presetSubtype="0" fill="hold" nodeType="withEffect">
                                  <p:stCondLst>
                                    <p:cond delay="0"/>
                                  </p:stCondLst>
                                  <p:childTnLst>
                                    <p:set>
                                      <p:cBhvr>
                                        <p:cTn id="80" dur="1" fill="hold">
                                          <p:stCondLst>
                                            <p:cond delay="0"/>
                                          </p:stCondLst>
                                        </p:cTn>
                                        <p:tgtEl>
                                          <p:spTgt spid="2074"/>
                                        </p:tgtEl>
                                        <p:attrNameLst>
                                          <p:attrName>style.visibility</p:attrName>
                                        </p:attrNameLst>
                                      </p:cBhvr>
                                      <p:to>
                                        <p:strVal val="visible"/>
                                      </p:to>
                                    </p:set>
                                    <p:animEffect transition="in" filter="fade">
                                      <p:cBhvr>
                                        <p:cTn id="81" dur="500"/>
                                        <p:tgtEl>
                                          <p:spTgt spid="2074"/>
                                        </p:tgtEl>
                                      </p:cBhvr>
                                    </p:animEffect>
                                  </p:childTnLst>
                                </p:cTn>
                              </p:par>
                              <p:par>
                                <p:cTn id="82" presetID="10" presetClass="entr" presetSubtype="0" fill="hold" nodeType="withEffect">
                                  <p:stCondLst>
                                    <p:cond delay="0"/>
                                  </p:stCondLst>
                                  <p:childTnLst>
                                    <p:set>
                                      <p:cBhvr>
                                        <p:cTn id="83" dur="1" fill="hold">
                                          <p:stCondLst>
                                            <p:cond delay="0"/>
                                          </p:stCondLst>
                                        </p:cTn>
                                        <p:tgtEl>
                                          <p:spTgt spid="2076"/>
                                        </p:tgtEl>
                                        <p:attrNameLst>
                                          <p:attrName>style.visibility</p:attrName>
                                        </p:attrNameLst>
                                      </p:cBhvr>
                                      <p:to>
                                        <p:strVal val="visible"/>
                                      </p:to>
                                    </p:set>
                                    <p:animEffect transition="in" filter="fade">
                                      <p:cBhvr>
                                        <p:cTn id="84" dur="500"/>
                                        <p:tgtEl>
                                          <p:spTgt spid="2076"/>
                                        </p:tgtEl>
                                      </p:cBhvr>
                                    </p:animEffect>
                                  </p:childTnLst>
                                </p:cTn>
                              </p:par>
                              <p:par>
                                <p:cTn id="85" presetID="10" presetClass="entr" presetSubtype="0" fill="hold" nodeType="withEffect">
                                  <p:stCondLst>
                                    <p:cond delay="0"/>
                                  </p:stCondLst>
                                  <p:childTnLst>
                                    <p:set>
                                      <p:cBhvr>
                                        <p:cTn id="86" dur="1" fill="hold">
                                          <p:stCondLst>
                                            <p:cond delay="0"/>
                                          </p:stCondLst>
                                        </p:cTn>
                                        <p:tgtEl>
                                          <p:spTgt spid="2079"/>
                                        </p:tgtEl>
                                        <p:attrNameLst>
                                          <p:attrName>style.visibility</p:attrName>
                                        </p:attrNameLst>
                                      </p:cBhvr>
                                      <p:to>
                                        <p:strVal val="visible"/>
                                      </p:to>
                                    </p:set>
                                    <p:animEffect transition="in" filter="fade">
                                      <p:cBhvr>
                                        <p:cTn id="87" dur="500"/>
                                        <p:tgtEl>
                                          <p:spTgt spid="2079"/>
                                        </p:tgtEl>
                                      </p:cBhvr>
                                    </p:animEffect>
                                  </p:childTnLst>
                                </p:cTn>
                              </p:par>
                              <p:par>
                                <p:cTn id="88" presetID="10" presetClass="entr" presetSubtype="0"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0"/>
                                  </p:stCondLst>
                                  <p:childTnLst>
                                    <p:set>
                                      <p:cBhvr>
                                        <p:cTn id="92" dur="1" fill="hold">
                                          <p:stCondLst>
                                            <p:cond delay="0"/>
                                          </p:stCondLst>
                                        </p:cTn>
                                        <p:tgtEl>
                                          <p:spTgt spid="137"/>
                                        </p:tgtEl>
                                        <p:attrNameLst>
                                          <p:attrName>style.visibility</p:attrName>
                                        </p:attrNameLst>
                                      </p:cBhvr>
                                      <p:to>
                                        <p:strVal val="visible"/>
                                      </p:to>
                                    </p:set>
                                    <p:animEffect transition="in" filter="fade">
                                      <p:cBhvr>
                                        <p:cTn id="93" dur="500"/>
                                        <p:tgtEl>
                                          <p:spTgt spid="137"/>
                                        </p:tgtEl>
                                      </p:cBhvr>
                                    </p:animEffect>
                                  </p:childTnLst>
                                </p:cTn>
                              </p:par>
                              <p:par>
                                <p:cTn id="94" presetID="10" presetClass="entr" presetSubtype="0" fill="hold" nodeType="withEffect">
                                  <p:stCondLst>
                                    <p:cond delay="0"/>
                                  </p:stCondLst>
                                  <p:childTnLst>
                                    <p:set>
                                      <p:cBhvr>
                                        <p:cTn id="95" dur="1" fill="hold">
                                          <p:stCondLst>
                                            <p:cond delay="0"/>
                                          </p:stCondLst>
                                        </p:cTn>
                                        <p:tgtEl>
                                          <p:spTgt spid="151"/>
                                        </p:tgtEl>
                                        <p:attrNameLst>
                                          <p:attrName>style.visibility</p:attrName>
                                        </p:attrNameLst>
                                      </p:cBhvr>
                                      <p:to>
                                        <p:strVal val="visible"/>
                                      </p:to>
                                    </p:set>
                                    <p:animEffect transition="in" filter="fade">
                                      <p:cBhvr>
                                        <p:cTn id="96" dur="500"/>
                                        <p:tgtEl>
                                          <p:spTgt spid="151"/>
                                        </p:tgtEl>
                                      </p:cBhvr>
                                    </p:animEffect>
                                  </p:childTnLst>
                                </p:cTn>
                              </p:par>
                              <p:par>
                                <p:cTn id="97" presetID="10" presetClass="entr" presetSubtype="0" fill="hold"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500"/>
                                        <p:tgtEl>
                                          <p:spTgt spid="9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fade">
                                      <p:cBhvr>
                                        <p:cTn id="104" dur="500"/>
                                        <p:tgtEl>
                                          <p:spTgt spid="1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nodeType="withEffect">
                                  <p:stCondLst>
                                    <p:cond delay="0"/>
                                  </p:stCondLst>
                                  <p:childTnLst>
                                    <p:set>
                                      <p:cBhvr>
                                        <p:cTn id="114" dur="1" fill="hold">
                                          <p:stCondLst>
                                            <p:cond delay="0"/>
                                          </p:stCondLst>
                                        </p:cTn>
                                        <p:tgtEl>
                                          <p:spTgt spid="115"/>
                                        </p:tgtEl>
                                        <p:attrNameLst>
                                          <p:attrName>style.visibility</p:attrName>
                                        </p:attrNameLst>
                                      </p:cBhvr>
                                      <p:to>
                                        <p:strVal val="visible"/>
                                      </p:to>
                                    </p:set>
                                    <p:animEffect transition="in" filter="fade">
                                      <p:cBhvr>
                                        <p:cTn id="115" dur="500"/>
                                        <p:tgtEl>
                                          <p:spTgt spid="115"/>
                                        </p:tgtEl>
                                      </p:cBhvr>
                                    </p:animEffect>
                                  </p:childTnLst>
                                </p:cTn>
                              </p:par>
                              <p:par>
                                <p:cTn id="116" presetID="10" presetClass="entr" presetSubtype="0" fill="hold" nodeType="withEffect">
                                  <p:stCondLst>
                                    <p:cond delay="0"/>
                                  </p:stCondLst>
                                  <p:childTnLst>
                                    <p:set>
                                      <p:cBhvr>
                                        <p:cTn id="117" dur="1" fill="hold">
                                          <p:stCondLst>
                                            <p:cond delay="0"/>
                                          </p:stCondLst>
                                        </p:cTn>
                                        <p:tgtEl>
                                          <p:spTgt spid="2086"/>
                                        </p:tgtEl>
                                        <p:attrNameLst>
                                          <p:attrName>style.visibility</p:attrName>
                                        </p:attrNameLst>
                                      </p:cBhvr>
                                      <p:to>
                                        <p:strVal val="visible"/>
                                      </p:to>
                                    </p:set>
                                    <p:animEffect transition="in" filter="fade">
                                      <p:cBhvr>
                                        <p:cTn id="118" dur="500"/>
                                        <p:tgtEl>
                                          <p:spTgt spid="208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051"/>
                                        </p:tgtEl>
                                        <p:attrNameLst>
                                          <p:attrName>style.visibility</p:attrName>
                                        </p:attrNameLst>
                                      </p:cBhvr>
                                      <p:to>
                                        <p:strVal val="visible"/>
                                      </p:to>
                                    </p:set>
                                    <p:animEffect transition="in" filter="fade">
                                      <p:cBhvr>
                                        <p:cTn id="1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0" grpId="0" animBg="1"/>
      <p:bldP spid="12" grpId="0" animBg="1"/>
      <p:bldP spid="46" grpId="0" animBg="1"/>
      <p:bldP spid="59" grpId="0" animBg="1"/>
      <p:bldP spid="67" grpId="0" animBg="1"/>
      <p:bldP spid="1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n>
                  <a:solidFill>
                    <a:schemeClr val="accent6"/>
                  </a:solidFill>
                </a:ln>
              </a:rPr>
              <a:t>Developing - Cartridge</a:t>
            </a:r>
          </a:p>
        </p:txBody>
      </p:sp>
      <p:sp>
        <p:nvSpPr>
          <p:cNvPr id="8" name="Text Placeholder 7"/>
          <p:cNvSpPr>
            <a:spLocks noGrp="1"/>
          </p:cNvSpPr>
          <p:nvPr>
            <p:ph type="body" sz="quarter" idx="10"/>
          </p:nvPr>
        </p:nvSpPr>
        <p:spPr/>
        <p:txBody>
          <a:bodyPr/>
          <a:lstStyle/>
          <a:p>
            <a:endParaRPr lang="en-US" dirty="0"/>
          </a:p>
        </p:txBody>
      </p:sp>
      <p:sp>
        <p:nvSpPr>
          <p:cNvPr id="5" name="Footer Placeholder 4"/>
          <p:cNvSpPr>
            <a:spLocks noGrp="1"/>
          </p:cNvSpPr>
          <p:nvPr>
            <p:ph type="ftr" sz="quarter" idx="3"/>
          </p:nvPr>
        </p:nvSpPr>
        <p:spPr/>
        <p:txBody>
          <a:bodyPr/>
          <a:lstStyle/>
          <a:p>
            <a:r>
              <a:rPr lang="en-US"/>
              <a:t>Copyright © 2015 Accenture All Rights Reserved.</a:t>
            </a:r>
            <a:endParaRPr lang="en-US" dirty="0"/>
          </a:p>
        </p:txBody>
      </p:sp>
      <p:sp>
        <p:nvSpPr>
          <p:cNvPr id="4" name="Slide Number Placeholder 3"/>
          <p:cNvSpPr>
            <a:spLocks noGrp="1"/>
          </p:cNvSpPr>
          <p:nvPr>
            <p:ph type="sldNum" sz="quarter" idx="4"/>
          </p:nvPr>
        </p:nvSpPr>
        <p:spPr/>
        <p:txBody>
          <a:bodyPr/>
          <a:lstStyle/>
          <a:p>
            <a:fld id="{D341B97A-378E-4F69-9D74-E5B0730D91FC}" type="slidenum">
              <a:rPr lang="en-US" smtClean="0"/>
              <a:pPr/>
              <a:t>9</a:t>
            </a:fld>
            <a:endParaRPr lang="en-US" dirty="0"/>
          </a:p>
        </p:txBody>
      </p:sp>
      <p:sp>
        <p:nvSpPr>
          <p:cNvPr id="10" name="Pentagon 9"/>
          <p:cNvSpPr/>
          <p:nvPr/>
        </p:nvSpPr>
        <p:spPr bwMode="auto">
          <a:xfrm>
            <a:off x="1532605" y="187500"/>
            <a:ext cx="7790689" cy="1038063"/>
          </a:xfrm>
          <a:prstGeom prst="homePlate">
            <a:avLst/>
          </a:prstGeom>
          <a:solidFill>
            <a:schemeClr val="tx1">
              <a:alpha val="5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a:latin typeface="Arial" charset="0"/>
            </a:endParaRPr>
          </a:p>
        </p:txBody>
      </p:sp>
      <p:sp>
        <p:nvSpPr>
          <p:cNvPr id="2" name="Rectangle 1"/>
          <p:cNvSpPr/>
          <p:nvPr/>
        </p:nvSpPr>
        <p:spPr>
          <a:xfrm>
            <a:off x="381000" y="1704905"/>
            <a:ext cx="9117942" cy="378565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Spin up ADOP</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Read the development guidelines</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Read about the cartridge architecture</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Utilize the Cartridge Development cartridge</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Develop the cartridge content</a:t>
            </a:r>
          </a:p>
          <a:p>
            <a:pPr marL="342900" indent="-342900">
              <a:buFont typeface="Arial" panose="020B0604020202020204" pitchFamily="34" charset="0"/>
              <a:buChar char="•"/>
            </a:pP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t>Test the cartridge against the platform</a:t>
            </a:r>
            <a:br>
              <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rPr>
            </a:br>
            <a:endParaRPr lang="en-US" sz="2000" dirty="0">
              <a:solidFill>
                <a:schemeClr val="bg2"/>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250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s4OCrYHMESgqFXfgsj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s4OCrYHMESgqFXfgsj8.w"/>
</p:tagLst>
</file>

<file path=ppt/theme/theme1.xml><?xml version="1.0" encoding="utf-8"?>
<a:theme xmlns:a="http://schemas.openxmlformats.org/drawingml/2006/main" name="MAIN MASTER - BLACK">
  <a:themeElements>
    <a:clrScheme name="Operations">
      <a:dk1>
        <a:sysClr val="windowText" lastClr="000000"/>
      </a:dk1>
      <a:lt1>
        <a:sysClr val="window" lastClr="FFFFFF"/>
      </a:lt1>
      <a:dk2>
        <a:srgbClr val="595959"/>
      </a:dk2>
      <a:lt2>
        <a:srgbClr val="D8D8D8"/>
      </a:lt2>
      <a:accent1>
        <a:srgbClr val="00F3FF"/>
      </a:accent1>
      <a:accent2>
        <a:srgbClr val="00BAFF"/>
      </a:accent2>
      <a:accent3>
        <a:srgbClr val="008EFF"/>
      </a:accent3>
      <a:accent4>
        <a:srgbClr val="004DFF"/>
      </a:accent4>
      <a:accent5>
        <a:srgbClr val="2800FF"/>
      </a:accent5>
      <a:accent6>
        <a:srgbClr val="000088"/>
      </a:accent6>
      <a:hlink>
        <a:srgbClr val="2800FF"/>
      </a:hlink>
      <a:folHlink>
        <a:srgbClr val="7E00FF"/>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5D64D6-1EAD-4D3D-86C3-E13E57546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901641-0d09-466e-84cb-a5070d83a351"/>
    <ds:schemaRef ds:uri="654ae466-f20b-489a-860c-ab06bbeb5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41FCEE-3184-4379-857C-A7CB1B9187C4}">
  <ds:schemaRefs>
    <ds:schemaRef ds:uri="http://schemas.microsoft.com/sharepoint/v3/contenttype/forms"/>
  </ds:schemaRefs>
</ds:datastoreItem>
</file>

<file path=customXml/itemProps3.xml><?xml version="1.0" encoding="utf-8"?>
<ds:datastoreItem xmlns:ds="http://schemas.openxmlformats.org/officeDocument/2006/customXml" ds:itemID="{D9FDC20D-2E49-4A63-A54D-91C15807632E}">
  <ds:schemaRef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9b901641-0d09-466e-84cb-a5070d83a351"/>
    <ds:schemaRef ds:uri="http://schemas.microsoft.com/office/2006/metadata/properties"/>
    <ds:schemaRef ds:uri="654ae466-f20b-489a-860c-ab06bbeb57a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Accenture_Master_Graphik_012017</Template>
  <TotalTime>770</TotalTime>
  <Words>3166</Words>
  <Application>Microsoft Office PowerPoint</Application>
  <PresentationFormat>Widescreen</PresentationFormat>
  <Paragraphs>392</Paragraphs>
  <Slides>22</Slides>
  <Notes>22</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Courier New</vt:lpstr>
      <vt:lpstr>Segoe UI</vt:lpstr>
      <vt:lpstr>Graphik Black</vt:lpstr>
      <vt:lpstr>Calibri</vt:lpstr>
      <vt:lpstr>Graphik</vt:lpstr>
      <vt:lpstr>Verdana</vt:lpstr>
      <vt:lpstr>arial</vt:lpstr>
      <vt:lpstr>Helvetica Neue</vt:lpstr>
      <vt:lpstr>arial</vt:lpstr>
      <vt:lpstr>Wingdings</vt:lpstr>
      <vt:lpstr>MAIN MASTER - BLACK</vt:lpstr>
      <vt:lpstr>ADOP CARTRIDGES</vt:lpstr>
      <vt:lpstr>AGENDA</vt:lpstr>
      <vt:lpstr>What is DevOps? Brief Overview</vt:lpstr>
      <vt:lpstr>What is a Accenture DevOps Platform (ADOP)?</vt:lpstr>
      <vt:lpstr>What is a Accenture DevOps Platform (ADOP)?</vt:lpstr>
      <vt:lpstr>What is a Accenture DevOps Platform (ADOP)?</vt:lpstr>
      <vt:lpstr>What is a Cartridge?</vt:lpstr>
      <vt:lpstr>ADOP Architecture Technical Overview</vt:lpstr>
      <vt:lpstr>Developing - Cartridge</vt:lpstr>
      <vt:lpstr>Development Guidelines</vt:lpstr>
      <vt:lpstr>Development Guidelines -  Jenkins Pipeline</vt:lpstr>
      <vt:lpstr>Development Guidelines -  Jenkins Pipeline</vt:lpstr>
      <vt:lpstr>Development Guidelines -  Jenkins Pipeline</vt:lpstr>
      <vt:lpstr>Development Guidelines -  Source Code</vt:lpstr>
      <vt:lpstr>Using the Cartridge Development cartridge</vt:lpstr>
      <vt:lpstr>Developing Cartridge Content</vt:lpstr>
      <vt:lpstr>Developing Cartridge Content</vt:lpstr>
      <vt:lpstr>Testing the Cartridge</vt:lpstr>
      <vt:lpstr>Testing the Cartridge</vt:lpstr>
      <vt:lpstr>DEMO</vt:lpstr>
      <vt:lpstr>Questions</vt:lpstr>
      <vt:lpstr>Source</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template</dc:title>
  <dc:creator>Tiamzon, Alvin P.</dc:creator>
  <cp:lastModifiedBy>Parejas, Franklin R.</cp:lastModifiedBy>
  <cp:revision>78</cp:revision>
  <dcterms:created xsi:type="dcterms:W3CDTF">2017-01-25T12:18:18Z</dcterms:created>
  <dcterms:modified xsi:type="dcterms:W3CDTF">2019-02-18T02:26:17Z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y fmtid="{D5CDD505-2E9C-101B-9397-08002B2CF9AE}" pid="3" name="Order">
    <vt:r8>157200</vt:r8>
  </property>
  <property fmtid="{D5CDD505-2E9C-101B-9397-08002B2CF9AE}" pid="4" name="xd_ProgID">
    <vt:lpwstr/>
  </property>
  <property fmtid="{D5CDD505-2E9C-101B-9397-08002B2CF9AE}" pid="5" name="_CopySource">
    <vt:lpwstr>https://ts.accenture.com/sites/pdcdevelopmentcontrolservices/DevOps/DevOps/Training and Enablement Tower/Training Materials/DTS Bootcamp - Revised/Archived(8-2-2018)/DAY 9-10/ADOP-CARTRIDGE.pptx</vt:lpwstr>
  </property>
  <property fmtid="{D5CDD505-2E9C-101B-9397-08002B2CF9AE}" pid="6" name="TemplateUrl">
    <vt:lpwstr/>
  </property>
</Properties>
</file>